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Default Extension="jpg" ContentType="image/jp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x="7556500" cy="10699750"/>
  <p:notesSz cx="7556500" cy="106997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6922"/>
            <a:ext cx="6428422" cy="22469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91860"/>
            <a:ext cx="5293995" cy="2674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8142" y="2460942"/>
            <a:ext cx="3289839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4867" y="2460942"/>
            <a:ext cx="3289839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990"/>
            <a:ext cx="6806565" cy="1711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60942"/>
            <a:ext cx="6806565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71369" y="9950768"/>
            <a:ext cx="2420112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8142" y="9950768"/>
            <a:ext cx="1739455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45252" y="9950768"/>
            <a:ext cx="1739455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4.pn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5.pn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6.pn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7.pn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9" Type="http://schemas.openxmlformats.org/officeDocument/2006/relationships/image" Target="../media/image15.png"/><Relationship Id="rId10" Type="http://schemas.openxmlformats.org/officeDocument/2006/relationships/image" Target="../media/image16.png"/><Relationship Id="rId11" Type="http://schemas.openxmlformats.org/officeDocument/2006/relationships/image" Target="../media/image17.png"/><Relationship Id="rId12" Type="http://schemas.openxmlformats.org/officeDocument/2006/relationships/image" Target="../media/image18.png"/><Relationship Id="rId13" Type="http://schemas.openxmlformats.org/officeDocument/2006/relationships/image" Target="../media/image19.png"/><Relationship Id="rId14" Type="http://schemas.openxmlformats.org/officeDocument/2006/relationships/image" Target="../media/image20.jpg"/><Relationship Id="rId15" Type="http://schemas.openxmlformats.org/officeDocument/2006/relationships/image" Target="../media/image21.jpg"/><Relationship Id="rId16" Type="http://schemas.openxmlformats.org/officeDocument/2006/relationships/image" Target="../media/image22.jpg"/><Relationship Id="rId17" Type="http://schemas.openxmlformats.org/officeDocument/2006/relationships/image" Target="../media/image23.jpg"/><Relationship Id="rId18" Type="http://schemas.openxmlformats.org/officeDocument/2006/relationships/image" Target="../media/image24.jpg"/><Relationship Id="rId19" Type="http://schemas.openxmlformats.org/officeDocument/2006/relationships/image" Target="../media/image25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6351" y="7849740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5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56351" y="8268840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5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56351" y="8478390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5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56351" y="8897490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5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356351" y="9316590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5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356351" y="9526140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5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56351" y="10154790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5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227116" y="989692"/>
            <a:ext cx="7169784" cy="94945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3258820">
              <a:lnSpc>
                <a:spcPct val="114599"/>
              </a:lnSpc>
              <a:spcBef>
                <a:spcPts val="100"/>
              </a:spcBef>
            </a:pPr>
            <a:r>
              <a:rPr dirty="0" sz="1200" spc="-95" b="1">
                <a:latin typeface="Tahoma"/>
                <a:cs typeface="Tahoma"/>
              </a:rPr>
              <a:t>Para: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70" b="1">
                <a:latin typeface="Tahoma"/>
                <a:cs typeface="Tahoma"/>
              </a:rPr>
              <a:t>Negociadores-Chefes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65" b="1">
                <a:latin typeface="Tahoma"/>
                <a:cs typeface="Tahoma"/>
              </a:rPr>
              <a:t>do</a:t>
            </a:r>
            <a:r>
              <a:rPr dirty="0" sz="1200" spc="-55" b="1">
                <a:latin typeface="Tahoma"/>
                <a:cs typeface="Tahoma"/>
              </a:rPr>
              <a:t> </a:t>
            </a:r>
            <a:r>
              <a:rPr dirty="0" sz="1200" spc="-70" b="1">
                <a:latin typeface="Tahoma"/>
                <a:cs typeface="Tahoma"/>
              </a:rPr>
              <a:t>Setor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de</a:t>
            </a:r>
            <a:r>
              <a:rPr dirty="0" sz="1200" spc="-55" b="1">
                <a:latin typeface="Tahoma"/>
                <a:cs typeface="Tahoma"/>
              </a:rPr>
              <a:t> </a:t>
            </a:r>
            <a:r>
              <a:rPr dirty="0" sz="1200" spc="-70" b="1">
                <a:latin typeface="Tahoma"/>
                <a:cs typeface="Tahoma"/>
              </a:rPr>
              <a:t>Tecnologia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90" b="1">
                <a:latin typeface="Tahoma"/>
                <a:cs typeface="Tahoma"/>
              </a:rPr>
              <a:t>Limpa </a:t>
            </a:r>
            <a:r>
              <a:rPr dirty="0" sz="1200" spc="-335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Assunto: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80" b="1">
                <a:latin typeface="Tahoma"/>
                <a:cs typeface="Tahoma"/>
              </a:rPr>
              <a:t>Preparação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95" b="1">
                <a:latin typeface="Tahoma"/>
                <a:cs typeface="Tahoma"/>
              </a:rPr>
              <a:t>para</a:t>
            </a:r>
            <a:r>
              <a:rPr dirty="0" sz="1200" spc="-55" b="1">
                <a:latin typeface="Tahoma"/>
                <a:cs typeface="Tahoma"/>
              </a:rPr>
              <a:t> </a:t>
            </a:r>
            <a:r>
              <a:rPr dirty="0" sz="1200" spc="-110" b="1">
                <a:latin typeface="Tahoma"/>
                <a:cs typeface="Tahoma"/>
              </a:rPr>
              <a:t>a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Cúpula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de</a:t>
            </a:r>
            <a:r>
              <a:rPr dirty="0" sz="1200" spc="-55" b="1">
                <a:latin typeface="Tahoma"/>
                <a:cs typeface="Tahoma"/>
              </a:rPr>
              <a:t> Ação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Climática</a:t>
            </a:r>
            <a:endParaRPr sz="12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350">
              <a:latin typeface="Tahoma"/>
              <a:cs typeface="Tahoma"/>
            </a:endParaRPr>
          </a:p>
          <a:p>
            <a:pPr marL="12700" marR="385445">
              <a:lnSpc>
                <a:spcPct val="114599"/>
              </a:lnSpc>
            </a:pPr>
            <a:r>
              <a:rPr dirty="0" sz="1200" spc="10">
                <a:latin typeface="Tahoma"/>
                <a:cs typeface="Tahoma"/>
              </a:rPr>
              <a:t>Bem-vindos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35">
                <a:latin typeface="Tahoma"/>
                <a:cs typeface="Tahoma"/>
              </a:rPr>
              <a:t>à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Cúpula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25">
                <a:latin typeface="Tahoma"/>
                <a:cs typeface="Tahoma"/>
              </a:rPr>
              <a:t>Ação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Climática,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organizada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pela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Secretária-Geral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da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105">
                <a:latin typeface="Tahoma"/>
                <a:cs typeface="Tahoma"/>
              </a:rPr>
              <a:t>ONU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para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enfrentar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25">
                <a:latin typeface="Tahoma"/>
                <a:cs typeface="Tahoma"/>
              </a:rPr>
              <a:t>as </a:t>
            </a:r>
            <a:r>
              <a:rPr dirty="0" sz="1200" spc="-2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mudanças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climáticas.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110">
                <a:latin typeface="Tahoma"/>
                <a:cs typeface="Tahoma"/>
              </a:rPr>
              <a:t>O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objetivo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é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criar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um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plano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para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limitar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25">
                <a:latin typeface="Tahoma"/>
                <a:cs typeface="Tahoma"/>
              </a:rPr>
              <a:t>o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aquecimento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global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menos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15">
                <a:latin typeface="Tahoma"/>
                <a:cs typeface="Tahoma"/>
              </a:rPr>
              <a:t>2°C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45">
                <a:latin typeface="Tahoma"/>
                <a:cs typeface="Tahoma"/>
              </a:rPr>
              <a:t>e, </a:t>
            </a:r>
            <a:r>
              <a:rPr dirty="0" sz="1200" spc="-36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idealmente, </a:t>
            </a:r>
            <a:r>
              <a:rPr dirty="0" sz="1200" spc="-35">
                <a:latin typeface="Tahoma"/>
                <a:cs typeface="Tahoma"/>
              </a:rPr>
              <a:t>a </a:t>
            </a:r>
            <a:r>
              <a:rPr dirty="0" sz="1200">
                <a:latin typeface="Tahoma"/>
                <a:cs typeface="Tahoma"/>
              </a:rPr>
              <a:t>1,5°C </a:t>
            </a:r>
            <a:r>
              <a:rPr dirty="0" sz="1200" spc="-15">
                <a:latin typeface="Tahoma"/>
                <a:cs typeface="Tahoma"/>
              </a:rPr>
              <a:t>acima </a:t>
            </a:r>
            <a:r>
              <a:rPr dirty="0" sz="1200" spc="5">
                <a:latin typeface="Tahoma"/>
                <a:cs typeface="Tahoma"/>
              </a:rPr>
              <a:t>dos níveis </a:t>
            </a:r>
            <a:r>
              <a:rPr dirty="0" sz="1200" spc="-5">
                <a:latin typeface="Tahoma"/>
                <a:cs typeface="Tahoma"/>
              </a:rPr>
              <a:t>pré-industriais, </a:t>
            </a:r>
            <a:r>
              <a:rPr dirty="0" sz="1200" spc="10">
                <a:latin typeface="Tahoma"/>
                <a:cs typeface="Tahoma"/>
              </a:rPr>
              <a:t>conforme </a:t>
            </a:r>
            <a:r>
              <a:rPr dirty="0" sz="1200" spc="-25">
                <a:latin typeface="Tahoma"/>
                <a:cs typeface="Tahoma"/>
              </a:rPr>
              <a:t>as </a:t>
            </a:r>
            <a:r>
              <a:rPr dirty="0" sz="1200" spc="-10">
                <a:latin typeface="Tahoma"/>
                <a:cs typeface="Tahoma"/>
              </a:rPr>
              <a:t>metas </a:t>
            </a:r>
            <a:r>
              <a:rPr dirty="0" sz="1200" spc="15">
                <a:latin typeface="Tahoma"/>
                <a:cs typeface="Tahoma"/>
              </a:rPr>
              <a:t>do </a:t>
            </a:r>
            <a:r>
              <a:rPr dirty="0" sz="1200" spc="30">
                <a:latin typeface="Tahoma"/>
                <a:cs typeface="Tahoma"/>
              </a:rPr>
              <a:t>Acordo </a:t>
            </a:r>
            <a:r>
              <a:rPr dirty="0" sz="1200" spc="5">
                <a:latin typeface="Tahoma"/>
                <a:cs typeface="Tahoma"/>
              </a:rPr>
              <a:t>de </a:t>
            </a:r>
            <a:r>
              <a:rPr dirty="0" sz="1200" spc="-10">
                <a:latin typeface="Tahoma"/>
                <a:cs typeface="Tahoma"/>
              </a:rPr>
              <a:t>Paris. </a:t>
            </a:r>
            <a:r>
              <a:rPr dirty="0" sz="1200" spc="110">
                <a:latin typeface="Tahoma"/>
                <a:cs typeface="Tahoma"/>
              </a:rPr>
              <a:t>O </a:t>
            </a:r>
            <a:r>
              <a:rPr dirty="0" sz="1200" spc="114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aquecimento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além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desses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limites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trará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impactos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catastróficos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irreversíveis.</a:t>
            </a:r>
            <a:endParaRPr sz="12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350">
              <a:latin typeface="Tahoma"/>
              <a:cs typeface="Tahoma"/>
            </a:endParaRPr>
          </a:p>
          <a:p>
            <a:pPr algn="just" marL="12700" marR="447675">
              <a:lnSpc>
                <a:spcPct val="114599"/>
              </a:lnSpc>
            </a:pPr>
            <a:r>
              <a:rPr dirty="0" sz="1200" spc="-90" b="1">
                <a:latin typeface="Tahoma"/>
                <a:cs typeface="Tahoma"/>
              </a:rPr>
              <a:t>Seu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85" b="1">
                <a:latin typeface="Tahoma"/>
                <a:cs typeface="Tahoma"/>
              </a:rPr>
              <a:t>grupo</a:t>
            </a:r>
            <a:r>
              <a:rPr dirty="0" sz="1200" spc="-55" b="1">
                <a:latin typeface="Tahoma"/>
                <a:cs typeface="Tahoma"/>
              </a:rPr>
              <a:t> </a:t>
            </a:r>
            <a:r>
              <a:rPr dirty="0" sz="1200" spc="-80" b="1">
                <a:latin typeface="Tahoma"/>
                <a:cs typeface="Tahoma"/>
              </a:rPr>
              <a:t>inclui:</a:t>
            </a:r>
            <a:r>
              <a:rPr dirty="0" sz="1200" spc="-45" b="1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líderes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indústrias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energia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renovável,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tecnologia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limpa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remoção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carbono, </a:t>
            </a:r>
            <a:r>
              <a:rPr dirty="0" sz="120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abrangendo</a:t>
            </a:r>
            <a:r>
              <a:rPr dirty="0" sz="1200" spc="-5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setores</a:t>
            </a:r>
            <a:r>
              <a:rPr dirty="0" sz="1200" spc="-45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como</a:t>
            </a:r>
            <a:r>
              <a:rPr dirty="0" sz="1200" spc="-50">
                <a:latin typeface="Tahoma"/>
                <a:cs typeface="Tahoma"/>
              </a:rPr>
              <a:t> </a:t>
            </a:r>
            <a:r>
              <a:rPr dirty="0" sz="1200" spc="-20">
                <a:latin typeface="Tahoma"/>
                <a:cs typeface="Tahoma"/>
              </a:rPr>
              <a:t>solar,</a:t>
            </a:r>
            <a:r>
              <a:rPr dirty="0" sz="1200" spc="-4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eólica,</a:t>
            </a:r>
            <a:r>
              <a:rPr dirty="0" sz="1200" spc="-5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hidrelétrica,</a:t>
            </a:r>
            <a:r>
              <a:rPr dirty="0" sz="1200" spc="-4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geotérmica,</a:t>
            </a:r>
            <a:r>
              <a:rPr dirty="0" sz="1200" spc="-4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armazenamento</a:t>
            </a:r>
            <a:r>
              <a:rPr dirty="0" sz="1200" spc="-5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45">
                <a:latin typeface="Tahoma"/>
                <a:cs typeface="Tahoma"/>
              </a:rPr>
              <a:t> </a:t>
            </a:r>
            <a:r>
              <a:rPr dirty="0" sz="1200" spc="-20">
                <a:latin typeface="Tahoma"/>
                <a:cs typeface="Tahoma"/>
              </a:rPr>
              <a:t>energia,</a:t>
            </a:r>
            <a:r>
              <a:rPr dirty="0" sz="1200" spc="-5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veículos </a:t>
            </a:r>
            <a:r>
              <a:rPr dirty="0" sz="1200" spc="-36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elétricos,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eficiência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energética,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materiais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sustentáveis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captura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carbono.</a:t>
            </a:r>
            <a:endParaRPr sz="1200">
              <a:latin typeface="Tahoma"/>
              <a:cs typeface="Tahoma"/>
            </a:endParaRPr>
          </a:p>
          <a:p>
            <a:pPr algn="just" marL="55244" marR="26034">
              <a:lnSpc>
                <a:spcPct val="114599"/>
              </a:lnSpc>
              <a:spcBef>
                <a:spcPts val="235"/>
              </a:spcBef>
            </a:pPr>
            <a:r>
              <a:rPr dirty="0" sz="1200" spc="-100" b="1">
                <a:latin typeface="Tahoma"/>
                <a:cs typeface="Tahoma"/>
              </a:rPr>
              <a:t>Suas</a:t>
            </a:r>
            <a:r>
              <a:rPr dirty="0" sz="1200" spc="-95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prioridades </a:t>
            </a:r>
            <a:r>
              <a:rPr dirty="0" sz="1200" spc="-70" b="1">
                <a:latin typeface="Tahoma"/>
                <a:cs typeface="Tahoma"/>
              </a:rPr>
              <a:t>políticas </a:t>
            </a:r>
            <a:r>
              <a:rPr dirty="0" sz="1200" spc="-75" b="1">
                <a:latin typeface="Tahoma"/>
                <a:cs typeface="Tahoma"/>
              </a:rPr>
              <a:t>estão </a:t>
            </a:r>
            <a:r>
              <a:rPr dirty="0" sz="1200" spc="-85" b="1">
                <a:latin typeface="Tahoma"/>
                <a:cs typeface="Tahoma"/>
              </a:rPr>
              <a:t>listadas abaixo. </a:t>
            </a:r>
            <a:r>
              <a:rPr dirty="0" sz="1200" spc="-30" b="1">
                <a:latin typeface="Tahoma"/>
                <a:cs typeface="Tahoma"/>
              </a:rPr>
              <a:t>No </a:t>
            </a:r>
            <a:r>
              <a:rPr dirty="0" sz="1200" spc="-80" b="1">
                <a:latin typeface="Tahoma"/>
                <a:cs typeface="Tahoma"/>
              </a:rPr>
              <a:t>entanto, </a:t>
            </a:r>
            <a:r>
              <a:rPr dirty="0" sz="1200" spc="-60" b="1">
                <a:latin typeface="Tahoma"/>
                <a:cs typeface="Tahoma"/>
              </a:rPr>
              <a:t>você </a:t>
            </a:r>
            <a:r>
              <a:rPr dirty="0" sz="1200" spc="-70" b="1">
                <a:latin typeface="Tahoma"/>
                <a:cs typeface="Tahoma"/>
              </a:rPr>
              <a:t>pode propor </a:t>
            </a:r>
            <a:r>
              <a:rPr dirty="0" sz="1200" spc="-75" b="1">
                <a:latin typeface="Tahoma"/>
                <a:cs typeface="Tahoma"/>
              </a:rPr>
              <a:t>ou </a:t>
            </a:r>
            <a:r>
              <a:rPr dirty="0" sz="1200" spc="-80" b="1">
                <a:latin typeface="Tahoma"/>
                <a:cs typeface="Tahoma"/>
              </a:rPr>
              <a:t>bloquear </a:t>
            </a:r>
            <a:r>
              <a:rPr dirty="0" sz="1200" spc="-85" b="1">
                <a:latin typeface="Tahoma"/>
                <a:cs typeface="Tahoma"/>
              </a:rPr>
              <a:t>qualquer </a:t>
            </a:r>
            <a:r>
              <a:rPr dirty="0" sz="1200" spc="-80" b="1">
                <a:latin typeface="Tahoma"/>
                <a:cs typeface="Tahoma"/>
              </a:rPr>
              <a:t> </a:t>
            </a:r>
            <a:r>
              <a:rPr dirty="0" sz="1200" spc="-65" b="1">
                <a:latin typeface="Tahoma"/>
                <a:cs typeface="Tahoma"/>
              </a:rPr>
              <a:t>política </a:t>
            </a:r>
            <a:r>
              <a:rPr dirty="0" sz="1200" spc="-75" b="1">
                <a:latin typeface="Tahoma"/>
                <a:cs typeface="Tahoma"/>
              </a:rPr>
              <a:t>disponível.</a:t>
            </a:r>
            <a:endParaRPr sz="1200">
              <a:latin typeface="Tahoma"/>
              <a:cs typeface="Tahoma"/>
            </a:endParaRPr>
          </a:p>
          <a:p>
            <a:pPr algn="just" marL="254000" marR="51435" indent="-139700">
              <a:lnSpc>
                <a:spcPct val="114599"/>
              </a:lnSpc>
              <a:spcBef>
                <a:spcPts val="810"/>
              </a:spcBef>
              <a:buFont typeface="Tahoma"/>
              <a:buAutoNum type="arabicPeriod"/>
              <a:tabLst>
                <a:tab pos="254635" algn="l"/>
              </a:tabLst>
            </a:pPr>
            <a:r>
              <a:rPr dirty="0" sz="1200" spc="-85" b="1">
                <a:latin typeface="Tahoma"/>
                <a:cs typeface="Tahoma"/>
              </a:rPr>
              <a:t>Taxar </a:t>
            </a:r>
            <a:r>
              <a:rPr dirty="0" sz="1200" spc="-75" b="1">
                <a:latin typeface="Tahoma"/>
                <a:cs typeface="Tahoma"/>
              </a:rPr>
              <a:t>os combustíveis </a:t>
            </a:r>
            <a:r>
              <a:rPr dirty="0" sz="1200" spc="-70" b="1">
                <a:latin typeface="Tahoma"/>
                <a:cs typeface="Tahoma"/>
              </a:rPr>
              <a:t>fósseis </a:t>
            </a:r>
            <a:r>
              <a:rPr dirty="0" sz="1200" spc="-75" b="1">
                <a:latin typeface="Tahoma"/>
                <a:cs typeface="Tahoma"/>
              </a:rPr>
              <a:t>e estabelecer </a:t>
            </a:r>
            <a:r>
              <a:rPr dirty="0" sz="1200" spc="-120" b="1">
                <a:latin typeface="Tahoma"/>
                <a:cs typeface="Tahoma"/>
              </a:rPr>
              <a:t>um </a:t>
            </a:r>
            <a:r>
              <a:rPr dirty="0" sz="1200" spc="-70" b="1">
                <a:latin typeface="Tahoma"/>
                <a:cs typeface="Tahoma"/>
              </a:rPr>
              <a:t>alto </a:t>
            </a:r>
            <a:r>
              <a:rPr dirty="0" sz="1200" spc="-65" b="1">
                <a:latin typeface="Tahoma"/>
                <a:cs typeface="Tahoma"/>
              </a:rPr>
              <a:t>preço do </a:t>
            </a:r>
            <a:r>
              <a:rPr dirty="0" sz="1200" spc="-80" b="1">
                <a:latin typeface="Tahoma"/>
                <a:cs typeface="Tahoma"/>
              </a:rPr>
              <a:t>carbono: </a:t>
            </a:r>
            <a:r>
              <a:rPr dirty="0" sz="1200" spc="-15">
                <a:latin typeface="Tahoma"/>
                <a:cs typeface="Tahoma"/>
              </a:rPr>
              <a:t>Implementar </a:t>
            </a:r>
            <a:r>
              <a:rPr dirty="0" sz="1200" spc="5">
                <a:latin typeface="Tahoma"/>
                <a:cs typeface="Tahoma"/>
              </a:rPr>
              <a:t>impostos </a:t>
            </a:r>
            <a:r>
              <a:rPr dirty="0" sz="1200">
                <a:latin typeface="Tahoma"/>
                <a:cs typeface="Tahoma"/>
              </a:rPr>
              <a:t>e </a:t>
            </a:r>
            <a:r>
              <a:rPr dirty="0" sz="1200" spc="-15">
                <a:latin typeface="Tahoma"/>
                <a:cs typeface="Tahoma"/>
              </a:rPr>
              <a:t>um 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preço </a:t>
            </a:r>
            <a:r>
              <a:rPr dirty="0" sz="1200" spc="5">
                <a:latin typeface="Tahoma"/>
                <a:cs typeface="Tahoma"/>
              </a:rPr>
              <a:t>elevado </a:t>
            </a:r>
            <a:r>
              <a:rPr dirty="0" sz="1200" spc="15">
                <a:latin typeface="Tahoma"/>
                <a:cs typeface="Tahoma"/>
              </a:rPr>
              <a:t>do </a:t>
            </a:r>
            <a:r>
              <a:rPr dirty="0" sz="1200" spc="5">
                <a:latin typeface="Tahoma"/>
                <a:cs typeface="Tahoma"/>
              </a:rPr>
              <a:t>carbono </a:t>
            </a:r>
            <a:r>
              <a:rPr dirty="0" sz="1200" spc="-15">
                <a:latin typeface="Tahoma"/>
                <a:cs typeface="Tahoma"/>
              </a:rPr>
              <a:t>para </a:t>
            </a:r>
            <a:r>
              <a:rPr dirty="0" sz="1200" spc="10">
                <a:latin typeface="Tahoma"/>
                <a:cs typeface="Tahoma"/>
              </a:rPr>
              <a:t>refletir </a:t>
            </a:r>
            <a:r>
              <a:rPr dirty="0" sz="1200" spc="5">
                <a:latin typeface="Tahoma"/>
                <a:cs typeface="Tahoma"/>
              </a:rPr>
              <a:t>os custos </a:t>
            </a:r>
            <a:r>
              <a:rPr dirty="0" sz="1200" spc="-5">
                <a:latin typeface="Tahoma"/>
                <a:cs typeface="Tahoma"/>
              </a:rPr>
              <a:t>ambientais </a:t>
            </a:r>
            <a:r>
              <a:rPr dirty="0" sz="1200">
                <a:latin typeface="Tahoma"/>
                <a:cs typeface="Tahoma"/>
              </a:rPr>
              <a:t>e sociais </a:t>
            </a:r>
            <a:r>
              <a:rPr dirty="0" sz="1200" spc="5">
                <a:latin typeface="Tahoma"/>
                <a:cs typeface="Tahoma"/>
              </a:rPr>
              <a:t>dos combustíveis </a:t>
            </a:r>
            <a:r>
              <a:rPr dirty="0" sz="1200" spc="-10">
                <a:latin typeface="Tahoma"/>
                <a:cs typeface="Tahoma"/>
              </a:rPr>
              <a:t>fósseis. Esses </a:t>
            </a:r>
            <a:r>
              <a:rPr dirty="0" sz="1200" spc="-36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r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15">
                <a:latin typeface="Tahoma"/>
                <a:cs typeface="Tahoma"/>
              </a:rPr>
              <a:t>c</a:t>
            </a:r>
            <a:r>
              <a:rPr dirty="0" sz="1200" spc="-5">
                <a:latin typeface="Tahoma"/>
                <a:cs typeface="Tahoma"/>
              </a:rPr>
              <a:t>u</a:t>
            </a:r>
            <a:r>
              <a:rPr dirty="0" sz="1200">
                <a:latin typeface="Tahoma"/>
                <a:cs typeface="Tahoma"/>
              </a:rPr>
              <a:t>r</a:t>
            </a:r>
            <a:r>
              <a:rPr dirty="0" sz="1200" spc="-20">
                <a:latin typeface="Tahoma"/>
                <a:cs typeface="Tahoma"/>
              </a:rPr>
              <a:t>s</a:t>
            </a:r>
            <a:r>
              <a:rPr dirty="0" sz="1200" spc="25">
                <a:latin typeface="Tahoma"/>
                <a:cs typeface="Tahoma"/>
              </a:rPr>
              <a:t>o</a:t>
            </a:r>
            <a:r>
              <a:rPr dirty="0" sz="1200" spc="-20">
                <a:latin typeface="Tahoma"/>
                <a:cs typeface="Tahoma"/>
              </a:rPr>
              <a:t>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p</a:t>
            </a:r>
            <a:r>
              <a:rPr dirty="0" sz="1200" spc="25">
                <a:latin typeface="Tahoma"/>
                <a:cs typeface="Tahoma"/>
              </a:rPr>
              <a:t>o</a:t>
            </a:r>
            <a:r>
              <a:rPr dirty="0" sz="1200" spc="5">
                <a:latin typeface="Tahoma"/>
                <a:cs typeface="Tahoma"/>
              </a:rPr>
              <a:t>d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25">
                <a:latin typeface="Tahoma"/>
                <a:cs typeface="Tahoma"/>
              </a:rPr>
              <a:t>m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35">
                <a:latin typeface="Tahoma"/>
                <a:cs typeface="Tahoma"/>
              </a:rPr>
              <a:t>f</a:t>
            </a:r>
            <a:r>
              <a:rPr dirty="0" sz="1200" spc="10">
                <a:latin typeface="Tahoma"/>
                <a:cs typeface="Tahoma"/>
              </a:rPr>
              <a:t>i</a:t>
            </a:r>
            <a:r>
              <a:rPr dirty="0" sz="1200">
                <a:latin typeface="Tahoma"/>
                <a:cs typeface="Tahoma"/>
              </a:rPr>
              <a:t>n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>
                <a:latin typeface="Tahoma"/>
                <a:cs typeface="Tahoma"/>
              </a:rPr>
              <a:t>n</a:t>
            </a:r>
            <a:r>
              <a:rPr dirty="0" sz="1200" spc="15">
                <a:latin typeface="Tahoma"/>
                <a:cs typeface="Tahoma"/>
              </a:rPr>
              <a:t>c</a:t>
            </a:r>
            <a:r>
              <a:rPr dirty="0" sz="1200" spc="10">
                <a:latin typeface="Tahoma"/>
                <a:cs typeface="Tahoma"/>
              </a:rPr>
              <a:t>i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>
                <a:latin typeface="Tahoma"/>
                <a:cs typeface="Tahoma"/>
              </a:rPr>
              <a:t>r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25">
                <a:latin typeface="Tahoma"/>
                <a:cs typeface="Tahoma"/>
              </a:rPr>
              <a:t>t</a:t>
            </a:r>
            <a:r>
              <a:rPr dirty="0" sz="1200">
                <a:latin typeface="Tahoma"/>
                <a:cs typeface="Tahoma"/>
              </a:rPr>
              <a:t>r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>
                <a:latin typeface="Tahoma"/>
                <a:cs typeface="Tahoma"/>
              </a:rPr>
              <a:t>n</a:t>
            </a:r>
            <a:r>
              <a:rPr dirty="0" sz="1200" spc="-20">
                <a:latin typeface="Tahoma"/>
                <a:cs typeface="Tahoma"/>
              </a:rPr>
              <a:t>s</a:t>
            </a:r>
            <a:r>
              <a:rPr dirty="0" sz="1200" spc="10">
                <a:latin typeface="Tahoma"/>
                <a:cs typeface="Tahoma"/>
              </a:rPr>
              <a:t>i</a:t>
            </a:r>
            <a:r>
              <a:rPr dirty="0" sz="1200" spc="15">
                <a:latin typeface="Tahoma"/>
                <a:cs typeface="Tahoma"/>
              </a:rPr>
              <a:t>ç</a:t>
            </a:r>
            <a:r>
              <a:rPr dirty="0" sz="1200" spc="-35">
                <a:latin typeface="Tahoma"/>
                <a:cs typeface="Tahoma"/>
              </a:rPr>
              <a:t>ã</a:t>
            </a:r>
            <a:r>
              <a:rPr dirty="0" sz="1200" spc="25">
                <a:latin typeface="Tahoma"/>
                <a:cs typeface="Tahoma"/>
              </a:rPr>
              <a:t>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>
                <a:latin typeface="Tahoma"/>
                <a:cs typeface="Tahoma"/>
              </a:rPr>
              <a:t>n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>
                <a:latin typeface="Tahoma"/>
                <a:cs typeface="Tahoma"/>
              </a:rPr>
              <a:t>r</a:t>
            </a:r>
            <a:r>
              <a:rPr dirty="0" sz="1200" spc="-40">
                <a:latin typeface="Tahoma"/>
                <a:cs typeface="Tahoma"/>
              </a:rPr>
              <a:t>g</a:t>
            </a:r>
            <a:r>
              <a:rPr dirty="0" sz="1200">
                <a:latin typeface="Tahoma"/>
                <a:cs typeface="Tahoma"/>
              </a:rPr>
              <a:t>é</a:t>
            </a:r>
            <a:r>
              <a:rPr dirty="0" sz="1200" spc="25">
                <a:latin typeface="Tahoma"/>
                <a:cs typeface="Tahoma"/>
              </a:rPr>
              <a:t>t</a:t>
            </a:r>
            <a:r>
              <a:rPr dirty="0" sz="1200" spc="10">
                <a:latin typeface="Tahoma"/>
                <a:cs typeface="Tahoma"/>
              </a:rPr>
              <a:t>i</a:t>
            </a:r>
            <a:r>
              <a:rPr dirty="0" sz="1200" spc="15">
                <a:latin typeface="Tahoma"/>
                <a:cs typeface="Tahoma"/>
              </a:rPr>
              <a:t>c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 spc="-55">
                <a:latin typeface="Tahoma"/>
                <a:cs typeface="Tahoma"/>
              </a:rPr>
              <a:t>j</a:t>
            </a:r>
            <a:r>
              <a:rPr dirty="0" sz="1200" spc="-5">
                <a:latin typeface="Tahoma"/>
                <a:cs typeface="Tahoma"/>
              </a:rPr>
              <a:t>u</a:t>
            </a:r>
            <a:r>
              <a:rPr dirty="0" sz="1200" spc="5">
                <a:latin typeface="Tahoma"/>
                <a:cs typeface="Tahoma"/>
              </a:rPr>
              <a:t>d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>
                <a:latin typeface="Tahoma"/>
                <a:cs typeface="Tahoma"/>
              </a:rPr>
              <a:t>r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p</a:t>
            </a:r>
            <a:r>
              <a:rPr dirty="0" sz="1200" spc="25">
                <a:latin typeface="Tahoma"/>
                <a:cs typeface="Tahoma"/>
              </a:rPr>
              <a:t>o</a:t>
            </a:r>
            <a:r>
              <a:rPr dirty="0" sz="1200" spc="5">
                <a:latin typeface="Tahoma"/>
                <a:cs typeface="Tahoma"/>
              </a:rPr>
              <a:t>p</a:t>
            </a:r>
            <a:r>
              <a:rPr dirty="0" sz="1200" spc="-5">
                <a:latin typeface="Tahoma"/>
                <a:cs typeface="Tahoma"/>
              </a:rPr>
              <a:t>u</a:t>
            </a:r>
            <a:r>
              <a:rPr dirty="0" sz="1200" spc="5">
                <a:latin typeface="Tahoma"/>
                <a:cs typeface="Tahoma"/>
              </a:rPr>
              <a:t>l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 spc="15">
                <a:latin typeface="Tahoma"/>
                <a:cs typeface="Tahoma"/>
              </a:rPr>
              <a:t>ç</a:t>
            </a:r>
            <a:r>
              <a:rPr dirty="0" sz="1200" spc="25">
                <a:latin typeface="Tahoma"/>
                <a:cs typeface="Tahoma"/>
              </a:rPr>
              <a:t>õ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20">
                <a:latin typeface="Tahoma"/>
                <a:cs typeface="Tahoma"/>
              </a:rPr>
              <a:t>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20">
                <a:latin typeface="Tahoma"/>
                <a:cs typeface="Tahoma"/>
              </a:rPr>
              <a:t>v</a:t>
            </a:r>
            <a:r>
              <a:rPr dirty="0" sz="1200" spc="-5">
                <a:latin typeface="Tahoma"/>
                <a:cs typeface="Tahoma"/>
              </a:rPr>
              <a:t>u</a:t>
            </a:r>
            <a:r>
              <a:rPr dirty="0" sz="1200" spc="5">
                <a:latin typeface="Tahoma"/>
                <a:cs typeface="Tahoma"/>
              </a:rPr>
              <a:t>l</a:t>
            </a:r>
            <a:r>
              <a:rPr dirty="0" sz="1200">
                <a:latin typeface="Tahoma"/>
                <a:cs typeface="Tahoma"/>
              </a:rPr>
              <a:t>n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>
                <a:latin typeface="Tahoma"/>
                <a:cs typeface="Tahoma"/>
              </a:rPr>
              <a:t>r</a:t>
            </a:r>
            <a:r>
              <a:rPr dirty="0" sz="1200" spc="-35">
                <a:latin typeface="Tahoma"/>
                <a:cs typeface="Tahoma"/>
              </a:rPr>
              <a:t>á</a:t>
            </a:r>
            <a:r>
              <a:rPr dirty="0" sz="1200" spc="20">
                <a:latin typeface="Tahoma"/>
                <a:cs typeface="Tahoma"/>
              </a:rPr>
              <a:t>v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10">
                <a:latin typeface="Tahoma"/>
                <a:cs typeface="Tahoma"/>
              </a:rPr>
              <a:t>i</a:t>
            </a:r>
            <a:r>
              <a:rPr dirty="0" sz="1200" spc="-20">
                <a:latin typeface="Tahoma"/>
                <a:cs typeface="Tahoma"/>
              </a:rPr>
              <a:t>s</a:t>
            </a:r>
            <a:r>
              <a:rPr dirty="0" sz="1200" spc="-85">
                <a:latin typeface="Tahoma"/>
                <a:cs typeface="Tahoma"/>
              </a:rPr>
              <a:t>.</a:t>
            </a:r>
            <a:endParaRPr sz="1200">
              <a:latin typeface="Tahoma"/>
              <a:cs typeface="Tahoma"/>
            </a:endParaRPr>
          </a:p>
          <a:p>
            <a:pPr algn="just" marL="254000" marR="51435" indent="-139700">
              <a:lnSpc>
                <a:spcPct val="114599"/>
              </a:lnSpc>
              <a:buFont typeface="Tahoma"/>
              <a:buAutoNum type="arabicPeriod"/>
              <a:tabLst>
                <a:tab pos="254635" algn="l"/>
              </a:tabLst>
            </a:pPr>
            <a:r>
              <a:rPr dirty="0" sz="1200" spc="-85" b="1">
                <a:latin typeface="Tahoma"/>
                <a:cs typeface="Tahoma"/>
              </a:rPr>
              <a:t>Subsidiar </a:t>
            </a:r>
            <a:r>
              <a:rPr dirty="0" sz="1200" spc="-90" b="1">
                <a:latin typeface="Tahoma"/>
                <a:cs typeface="Tahoma"/>
              </a:rPr>
              <a:t>energia </a:t>
            </a:r>
            <a:r>
              <a:rPr dirty="0" sz="1200" spc="-80" b="1">
                <a:latin typeface="Tahoma"/>
                <a:cs typeface="Tahoma"/>
              </a:rPr>
              <a:t>renovável: </a:t>
            </a:r>
            <a:r>
              <a:rPr dirty="0" sz="1200" spc="20">
                <a:latin typeface="Tahoma"/>
                <a:cs typeface="Tahoma"/>
              </a:rPr>
              <a:t>Oferecer </a:t>
            </a:r>
            <a:r>
              <a:rPr dirty="0" sz="1200">
                <a:latin typeface="Tahoma"/>
                <a:cs typeface="Tahoma"/>
              </a:rPr>
              <a:t>subsídios </a:t>
            </a:r>
            <a:r>
              <a:rPr dirty="0" sz="1200" spc="-15">
                <a:latin typeface="Tahoma"/>
                <a:cs typeface="Tahoma"/>
              </a:rPr>
              <a:t>para </a:t>
            </a:r>
            <a:r>
              <a:rPr dirty="0" sz="1200" spc="5">
                <a:latin typeface="Tahoma"/>
                <a:cs typeface="Tahoma"/>
              </a:rPr>
              <a:t>promover </a:t>
            </a:r>
            <a:r>
              <a:rPr dirty="0" sz="1200" spc="25">
                <a:latin typeface="Tahoma"/>
                <a:cs typeface="Tahoma"/>
              </a:rPr>
              <a:t>o </a:t>
            </a:r>
            <a:r>
              <a:rPr dirty="0" sz="1200" spc="5">
                <a:latin typeface="Tahoma"/>
                <a:cs typeface="Tahoma"/>
              </a:rPr>
              <a:t>crescimento </a:t>
            </a:r>
            <a:r>
              <a:rPr dirty="0" sz="1200">
                <a:latin typeface="Tahoma"/>
                <a:cs typeface="Tahoma"/>
              </a:rPr>
              <a:t>e </a:t>
            </a:r>
            <a:r>
              <a:rPr dirty="0" sz="1200" spc="25">
                <a:latin typeface="Tahoma"/>
                <a:cs typeface="Tahoma"/>
              </a:rPr>
              <a:t>o </a:t>
            </a:r>
            <a:r>
              <a:rPr dirty="0" sz="1200" spc="5">
                <a:latin typeface="Tahoma"/>
                <a:cs typeface="Tahoma"/>
              </a:rPr>
              <a:t>desenvolvimento </a:t>
            </a:r>
            <a:r>
              <a:rPr dirty="0" sz="1200" spc="10">
                <a:latin typeface="Tahoma"/>
                <a:cs typeface="Tahoma"/>
              </a:rPr>
              <a:t> tecnológico </a:t>
            </a:r>
            <a:r>
              <a:rPr dirty="0" sz="1200" spc="-10">
                <a:latin typeface="Tahoma"/>
                <a:cs typeface="Tahoma"/>
              </a:rPr>
              <a:t>em energia </a:t>
            </a:r>
            <a:r>
              <a:rPr dirty="0" sz="1200" spc="-20">
                <a:latin typeface="Tahoma"/>
                <a:cs typeface="Tahoma"/>
              </a:rPr>
              <a:t>solar, </a:t>
            </a:r>
            <a:r>
              <a:rPr dirty="0" sz="1200" spc="-10">
                <a:latin typeface="Tahoma"/>
                <a:cs typeface="Tahoma"/>
              </a:rPr>
              <a:t>eólica, geotérmica, </a:t>
            </a:r>
            <a:r>
              <a:rPr dirty="0" sz="1200" spc="5">
                <a:latin typeface="Tahoma"/>
                <a:cs typeface="Tahoma"/>
              </a:rPr>
              <a:t>hidrelétrica </a:t>
            </a:r>
            <a:r>
              <a:rPr dirty="0" sz="1200">
                <a:latin typeface="Tahoma"/>
                <a:cs typeface="Tahoma"/>
              </a:rPr>
              <a:t>e </a:t>
            </a:r>
            <a:r>
              <a:rPr dirty="0" sz="1200" spc="-15">
                <a:latin typeface="Tahoma"/>
                <a:cs typeface="Tahoma"/>
              </a:rPr>
              <a:t>armazenamento, </a:t>
            </a:r>
            <a:r>
              <a:rPr dirty="0" sz="1200" spc="-5">
                <a:latin typeface="Tahoma"/>
                <a:cs typeface="Tahoma"/>
              </a:rPr>
              <a:t>integrando-as ao </a:t>
            </a:r>
            <a:r>
              <a:rPr dirty="0" sz="120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sistema</a:t>
            </a:r>
            <a:r>
              <a:rPr dirty="0" sz="1200" spc="-7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energético.</a:t>
            </a:r>
            <a:endParaRPr sz="1200">
              <a:latin typeface="Tahoma"/>
              <a:cs typeface="Tahoma"/>
            </a:endParaRPr>
          </a:p>
          <a:p>
            <a:pPr algn="just" marL="254000" marR="50800" indent="-139700">
              <a:lnSpc>
                <a:spcPct val="114599"/>
              </a:lnSpc>
              <a:buFont typeface="Tahoma"/>
              <a:buAutoNum type="arabicPeriod"/>
              <a:tabLst>
                <a:tab pos="254635" algn="l"/>
              </a:tabLst>
            </a:pPr>
            <a:r>
              <a:rPr dirty="0" sz="1200" spc="-75" b="1">
                <a:latin typeface="Tahoma"/>
                <a:cs typeface="Tahoma"/>
              </a:rPr>
              <a:t>Promover</a:t>
            </a:r>
            <a:r>
              <a:rPr dirty="0" sz="1200" spc="-70" b="1">
                <a:latin typeface="Tahoma"/>
                <a:cs typeface="Tahoma"/>
              </a:rPr>
              <a:t> eficiência</a:t>
            </a:r>
            <a:r>
              <a:rPr dirty="0" sz="1200" spc="-65" b="1">
                <a:latin typeface="Tahoma"/>
                <a:cs typeface="Tahoma"/>
              </a:rPr>
              <a:t> </a:t>
            </a:r>
            <a:r>
              <a:rPr dirty="0" sz="1200" spc="-80" b="1">
                <a:latin typeface="Tahoma"/>
                <a:cs typeface="Tahoma"/>
              </a:rPr>
              <a:t>energética</a:t>
            </a:r>
            <a:r>
              <a:rPr dirty="0" sz="1200" spc="-75" b="1">
                <a:latin typeface="Tahoma"/>
                <a:cs typeface="Tahoma"/>
              </a:rPr>
              <a:t> e</a:t>
            </a:r>
            <a:r>
              <a:rPr dirty="0" sz="1200" spc="-70" b="1">
                <a:latin typeface="Tahoma"/>
                <a:cs typeface="Tahoma"/>
              </a:rPr>
              <a:t> eletrificação</a:t>
            </a:r>
            <a:r>
              <a:rPr dirty="0" sz="1200" spc="-65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de</a:t>
            </a:r>
            <a:r>
              <a:rPr dirty="0" sz="1200" spc="-70" b="1">
                <a:latin typeface="Tahoma"/>
                <a:cs typeface="Tahoma"/>
              </a:rPr>
              <a:t> </a:t>
            </a:r>
            <a:r>
              <a:rPr dirty="0" sz="1200" spc="-65" b="1">
                <a:latin typeface="Tahoma"/>
                <a:cs typeface="Tahoma"/>
              </a:rPr>
              <a:t>edifícios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e</a:t>
            </a:r>
            <a:r>
              <a:rPr dirty="0" sz="1200" spc="-70" b="1">
                <a:latin typeface="Tahoma"/>
                <a:cs typeface="Tahoma"/>
              </a:rPr>
              <a:t> </a:t>
            </a:r>
            <a:r>
              <a:rPr dirty="0" sz="1200" spc="-85" b="1">
                <a:latin typeface="Tahoma"/>
                <a:cs typeface="Tahoma"/>
              </a:rPr>
              <a:t>indústrias:</a:t>
            </a:r>
            <a:r>
              <a:rPr dirty="0" sz="1200" spc="-80" b="1">
                <a:latin typeface="Tahoma"/>
                <a:cs typeface="Tahoma"/>
              </a:rPr>
              <a:t> </a:t>
            </a:r>
            <a:r>
              <a:rPr dirty="0" sz="1200" spc="25">
                <a:latin typeface="Tahoma"/>
                <a:cs typeface="Tahoma"/>
              </a:rPr>
              <a:t>Melhorar</a:t>
            </a:r>
            <a:r>
              <a:rPr dirty="0" sz="1200" spc="30">
                <a:latin typeface="Tahoma"/>
                <a:cs typeface="Tahoma"/>
              </a:rPr>
              <a:t> 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 spc="-3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eficiência </a:t>
            </a:r>
            <a:r>
              <a:rPr dirty="0" sz="1200" spc="1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energética e </a:t>
            </a:r>
            <a:r>
              <a:rPr dirty="0" sz="1200" spc="5">
                <a:latin typeface="Tahoma"/>
                <a:cs typeface="Tahoma"/>
              </a:rPr>
              <a:t>substituir </a:t>
            </a:r>
            <a:r>
              <a:rPr dirty="0" sz="1200" spc="-10">
                <a:latin typeface="Tahoma"/>
                <a:cs typeface="Tahoma"/>
              </a:rPr>
              <a:t>sistemas </a:t>
            </a:r>
            <a:r>
              <a:rPr dirty="0" sz="1200" spc="5">
                <a:latin typeface="Tahoma"/>
                <a:cs typeface="Tahoma"/>
              </a:rPr>
              <a:t>de </a:t>
            </a:r>
            <a:r>
              <a:rPr dirty="0" sz="1200">
                <a:latin typeface="Tahoma"/>
                <a:cs typeface="Tahoma"/>
              </a:rPr>
              <a:t>aquecimento e resfriamento </a:t>
            </a:r>
            <a:r>
              <a:rPr dirty="0" sz="1200" spc="-35">
                <a:latin typeface="Tahoma"/>
                <a:cs typeface="Tahoma"/>
              </a:rPr>
              <a:t>à </a:t>
            </a:r>
            <a:r>
              <a:rPr dirty="0" sz="1200" spc="-10">
                <a:latin typeface="Tahoma"/>
                <a:cs typeface="Tahoma"/>
              </a:rPr>
              <a:t>base </a:t>
            </a:r>
            <a:r>
              <a:rPr dirty="0" sz="1200" spc="5">
                <a:latin typeface="Tahoma"/>
                <a:cs typeface="Tahoma"/>
              </a:rPr>
              <a:t>de combustíveis fósseis </a:t>
            </a:r>
            <a:r>
              <a:rPr dirty="0" sz="1200" spc="10">
                <a:latin typeface="Tahoma"/>
                <a:cs typeface="Tahoma"/>
              </a:rPr>
              <a:t>por </a:t>
            </a:r>
            <a:r>
              <a:rPr dirty="0" sz="1200" spc="1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bombas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calor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elétricas,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idealmente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alimentadas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por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energia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renovável.</a:t>
            </a:r>
            <a:endParaRPr sz="1200">
              <a:latin typeface="Tahoma"/>
              <a:cs typeface="Tahoma"/>
            </a:endParaRPr>
          </a:p>
          <a:p>
            <a:pPr algn="just" marL="254000" marR="51435" indent="-139700">
              <a:lnSpc>
                <a:spcPct val="114599"/>
              </a:lnSpc>
              <a:buFont typeface="Tahoma"/>
              <a:buAutoNum type="arabicPeriod"/>
              <a:tabLst>
                <a:tab pos="254635" algn="l"/>
              </a:tabLst>
            </a:pPr>
            <a:r>
              <a:rPr dirty="0" sz="1200" spc="-75" b="1">
                <a:latin typeface="Tahoma"/>
                <a:cs typeface="Tahoma"/>
              </a:rPr>
              <a:t>Promover </a:t>
            </a:r>
            <a:r>
              <a:rPr dirty="0" sz="1200" spc="-70" b="1">
                <a:latin typeface="Tahoma"/>
                <a:cs typeface="Tahoma"/>
              </a:rPr>
              <a:t>eficiência </a:t>
            </a:r>
            <a:r>
              <a:rPr dirty="0" sz="1200" spc="-80" b="1">
                <a:latin typeface="Tahoma"/>
                <a:cs typeface="Tahoma"/>
              </a:rPr>
              <a:t>energética </a:t>
            </a:r>
            <a:r>
              <a:rPr dirty="0" sz="1200" spc="-75" b="1">
                <a:latin typeface="Tahoma"/>
                <a:cs typeface="Tahoma"/>
              </a:rPr>
              <a:t>e </a:t>
            </a:r>
            <a:r>
              <a:rPr dirty="0" sz="1200" spc="-70" b="1">
                <a:latin typeface="Tahoma"/>
                <a:cs typeface="Tahoma"/>
              </a:rPr>
              <a:t>eletrificação </a:t>
            </a:r>
            <a:r>
              <a:rPr dirty="0" sz="1200" spc="-65" b="1">
                <a:latin typeface="Tahoma"/>
                <a:cs typeface="Tahoma"/>
              </a:rPr>
              <a:t>do </a:t>
            </a:r>
            <a:r>
              <a:rPr dirty="0" sz="1200" spc="-80" b="1">
                <a:latin typeface="Tahoma"/>
                <a:cs typeface="Tahoma"/>
              </a:rPr>
              <a:t>transporte: </a:t>
            </a:r>
            <a:r>
              <a:rPr dirty="0" sz="1200" spc="5">
                <a:latin typeface="Tahoma"/>
                <a:cs typeface="Tahoma"/>
              </a:rPr>
              <a:t>Aumentar </a:t>
            </a:r>
            <a:r>
              <a:rPr dirty="0" sz="1200" spc="-35">
                <a:latin typeface="Tahoma"/>
                <a:cs typeface="Tahoma"/>
              </a:rPr>
              <a:t>a </a:t>
            </a:r>
            <a:r>
              <a:rPr dirty="0" sz="1200" spc="5">
                <a:latin typeface="Tahoma"/>
                <a:cs typeface="Tahoma"/>
              </a:rPr>
              <a:t>eficiência </a:t>
            </a:r>
            <a:r>
              <a:rPr dirty="0" sz="1200" spc="10">
                <a:latin typeface="Tahoma"/>
                <a:cs typeface="Tahoma"/>
              </a:rPr>
              <a:t>no </a:t>
            </a:r>
            <a:r>
              <a:rPr dirty="0" sz="1200" spc="5">
                <a:latin typeface="Tahoma"/>
                <a:cs typeface="Tahoma"/>
              </a:rPr>
              <a:t>transporte </a:t>
            </a:r>
            <a:r>
              <a:rPr dirty="0" sz="1200">
                <a:latin typeface="Tahoma"/>
                <a:cs typeface="Tahoma"/>
              </a:rPr>
              <a:t>e </a:t>
            </a:r>
            <a:r>
              <a:rPr dirty="0" sz="1200" spc="5">
                <a:latin typeface="Tahoma"/>
                <a:cs typeface="Tahoma"/>
              </a:rPr>
              <a:t> eletrificar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veículos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para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reduzir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dependência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petróleo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promover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25">
                <a:latin typeface="Tahoma"/>
                <a:cs typeface="Tahoma"/>
              </a:rPr>
              <a:t>o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uso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energia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renovável.</a:t>
            </a:r>
            <a:endParaRPr sz="1200">
              <a:latin typeface="Tahoma"/>
              <a:cs typeface="Tahoma"/>
            </a:endParaRPr>
          </a:p>
          <a:p>
            <a:pPr algn="just" marL="254000" marR="50800" indent="-139700">
              <a:lnSpc>
                <a:spcPct val="114599"/>
              </a:lnSpc>
              <a:buFont typeface="Tahoma"/>
              <a:buAutoNum type="arabicPeriod"/>
              <a:tabLst>
                <a:tab pos="254635" algn="l"/>
              </a:tabLst>
            </a:pPr>
            <a:r>
              <a:rPr dirty="0" sz="1200" spc="-95" b="1">
                <a:latin typeface="Tahoma"/>
                <a:cs typeface="Tahoma"/>
              </a:rPr>
              <a:t>Investir</a:t>
            </a:r>
            <a:r>
              <a:rPr dirty="0" sz="1200" spc="-90" b="1">
                <a:latin typeface="Tahoma"/>
                <a:cs typeface="Tahoma"/>
              </a:rPr>
              <a:t> </a:t>
            </a:r>
            <a:r>
              <a:rPr dirty="0" sz="1200" spc="-110" b="1">
                <a:latin typeface="Tahoma"/>
                <a:cs typeface="Tahoma"/>
              </a:rPr>
              <a:t>em</a:t>
            </a:r>
            <a:r>
              <a:rPr dirty="0" sz="1200" spc="-105" b="1">
                <a:latin typeface="Tahoma"/>
                <a:cs typeface="Tahoma"/>
              </a:rPr>
              <a:t> </a:t>
            </a:r>
            <a:r>
              <a:rPr dirty="0" sz="1200" spc="-85" b="1">
                <a:latin typeface="Tahoma"/>
                <a:cs typeface="Tahoma"/>
              </a:rPr>
              <a:t>pesquisa</a:t>
            </a:r>
            <a:r>
              <a:rPr dirty="0" sz="1200" spc="-80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e</a:t>
            </a:r>
            <a:r>
              <a:rPr dirty="0" sz="1200" spc="-70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desenvolvimento</a:t>
            </a:r>
            <a:r>
              <a:rPr dirty="0" sz="1200" spc="-70" b="1">
                <a:latin typeface="Tahoma"/>
                <a:cs typeface="Tahoma"/>
              </a:rPr>
              <a:t> </a:t>
            </a:r>
            <a:r>
              <a:rPr dirty="0" sz="1200" spc="-95" b="1">
                <a:latin typeface="Tahoma"/>
                <a:cs typeface="Tahoma"/>
              </a:rPr>
              <a:t>para</a:t>
            </a:r>
            <a:r>
              <a:rPr dirty="0" sz="1200" spc="-90" b="1">
                <a:latin typeface="Tahoma"/>
                <a:cs typeface="Tahoma"/>
              </a:rPr>
              <a:t> </a:t>
            </a:r>
            <a:r>
              <a:rPr dirty="0" sz="1200" spc="-85" b="1">
                <a:latin typeface="Tahoma"/>
                <a:cs typeface="Tahoma"/>
              </a:rPr>
              <a:t>novas</a:t>
            </a:r>
            <a:r>
              <a:rPr dirty="0" sz="1200" spc="-80" b="1">
                <a:latin typeface="Tahoma"/>
                <a:cs typeface="Tahoma"/>
              </a:rPr>
              <a:t> </a:t>
            </a:r>
            <a:r>
              <a:rPr dirty="0" sz="1200" spc="-65" b="1">
                <a:latin typeface="Tahoma"/>
                <a:cs typeface="Tahoma"/>
              </a:rPr>
              <a:t>fontes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de</a:t>
            </a:r>
            <a:r>
              <a:rPr dirty="0" sz="1200" spc="-70" b="1">
                <a:latin typeface="Tahoma"/>
                <a:cs typeface="Tahoma"/>
              </a:rPr>
              <a:t> </a:t>
            </a:r>
            <a:r>
              <a:rPr dirty="0" sz="1200" spc="-90" b="1">
                <a:latin typeface="Tahoma"/>
                <a:cs typeface="Tahoma"/>
              </a:rPr>
              <a:t>energia</a:t>
            </a:r>
            <a:r>
              <a:rPr dirty="0" sz="1200" spc="-85" b="1">
                <a:latin typeface="Tahoma"/>
                <a:cs typeface="Tahoma"/>
              </a:rPr>
              <a:t> </a:t>
            </a:r>
            <a:r>
              <a:rPr dirty="0" sz="1200" spc="-70" b="1">
                <a:latin typeface="Tahoma"/>
                <a:cs typeface="Tahoma"/>
              </a:rPr>
              <a:t>zero</a:t>
            </a:r>
            <a:r>
              <a:rPr dirty="0" sz="1200" spc="-65" b="1">
                <a:latin typeface="Tahoma"/>
                <a:cs typeface="Tahoma"/>
              </a:rPr>
              <a:t> </a:t>
            </a:r>
            <a:r>
              <a:rPr dirty="0" sz="1200" spc="-80" b="1">
                <a:latin typeface="Tahoma"/>
                <a:cs typeface="Tahoma"/>
              </a:rPr>
              <a:t>carbono:</a:t>
            </a:r>
            <a:r>
              <a:rPr dirty="0" sz="1200" spc="190" b="1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Considerar </a:t>
            </a:r>
            <a:r>
              <a:rPr dirty="0" sz="1200" spc="1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investir </a:t>
            </a:r>
            <a:r>
              <a:rPr dirty="0" sz="1200" spc="-10">
                <a:latin typeface="Tahoma"/>
                <a:cs typeface="Tahoma"/>
              </a:rPr>
              <a:t>em </a:t>
            </a:r>
            <a:r>
              <a:rPr dirty="0" sz="1200">
                <a:latin typeface="Tahoma"/>
                <a:cs typeface="Tahoma"/>
              </a:rPr>
              <a:t>tecnologias </a:t>
            </a:r>
            <a:r>
              <a:rPr dirty="0" sz="1200" spc="-5">
                <a:latin typeface="Tahoma"/>
                <a:cs typeface="Tahoma"/>
              </a:rPr>
              <a:t>nucleares </a:t>
            </a:r>
            <a:r>
              <a:rPr dirty="0" sz="1200" spc="-10">
                <a:latin typeface="Tahoma"/>
                <a:cs typeface="Tahoma"/>
              </a:rPr>
              <a:t>inovadoras, </a:t>
            </a:r>
            <a:r>
              <a:rPr dirty="0" sz="1200" spc="10">
                <a:latin typeface="Tahoma"/>
                <a:cs typeface="Tahoma"/>
              </a:rPr>
              <a:t>como </a:t>
            </a:r>
            <a:r>
              <a:rPr dirty="0" sz="1200" spc="-35">
                <a:latin typeface="Tahoma"/>
                <a:cs typeface="Tahoma"/>
              </a:rPr>
              <a:t>a </a:t>
            </a:r>
            <a:r>
              <a:rPr dirty="0" sz="1200">
                <a:latin typeface="Tahoma"/>
                <a:cs typeface="Tahoma"/>
              </a:rPr>
              <a:t>fissão </a:t>
            </a:r>
            <a:r>
              <a:rPr dirty="0" sz="1200" spc="5">
                <a:latin typeface="Tahoma"/>
                <a:cs typeface="Tahoma"/>
              </a:rPr>
              <a:t>de </a:t>
            </a:r>
            <a:r>
              <a:rPr dirty="0" sz="1200" spc="20">
                <a:latin typeface="Tahoma"/>
                <a:cs typeface="Tahoma"/>
              </a:rPr>
              <a:t>tório </a:t>
            </a:r>
            <a:r>
              <a:rPr dirty="0" sz="1200">
                <a:latin typeface="Tahoma"/>
                <a:cs typeface="Tahoma"/>
              </a:rPr>
              <a:t>e </a:t>
            </a:r>
            <a:r>
              <a:rPr dirty="0" sz="1200" spc="-35">
                <a:latin typeface="Tahoma"/>
                <a:cs typeface="Tahoma"/>
              </a:rPr>
              <a:t>a </a:t>
            </a:r>
            <a:r>
              <a:rPr dirty="0" sz="1200">
                <a:latin typeface="Tahoma"/>
                <a:cs typeface="Tahoma"/>
              </a:rPr>
              <a:t>fusão </a:t>
            </a:r>
            <a:r>
              <a:rPr dirty="0" sz="1200" spc="-15">
                <a:latin typeface="Tahoma"/>
                <a:cs typeface="Tahoma"/>
              </a:rPr>
              <a:t>nuclear, para </a:t>
            </a:r>
            <a:r>
              <a:rPr dirty="0" sz="1200" spc="10">
                <a:latin typeface="Tahoma"/>
                <a:cs typeface="Tahoma"/>
              </a:rPr>
              <a:t>fornecer </a:t>
            </a:r>
            <a:r>
              <a:rPr dirty="0" sz="1200" spc="1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eletricidade</a:t>
            </a:r>
            <a:r>
              <a:rPr dirty="0" sz="1200" spc="-7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baixo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custo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zero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carbono.</a:t>
            </a:r>
            <a:endParaRPr sz="1200">
              <a:latin typeface="Tahoma"/>
              <a:cs typeface="Tahoma"/>
            </a:endParaRPr>
          </a:p>
          <a:p>
            <a:pPr algn="just" marL="254000" marR="51435" indent="-139700">
              <a:lnSpc>
                <a:spcPct val="114599"/>
              </a:lnSpc>
              <a:buFont typeface="Tahoma"/>
              <a:buAutoNum type="arabicPeriod"/>
              <a:tabLst>
                <a:tab pos="254635" algn="l"/>
              </a:tabLst>
            </a:pPr>
            <a:r>
              <a:rPr dirty="0" sz="1200" spc="-95" b="1">
                <a:latin typeface="Tahoma"/>
                <a:cs typeface="Tahoma"/>
              </a:rPr>
              <a:t>Investir</a:t>
            </a:r>
            <a:r>
              <a:rPr dirty="0" sz="1200" spc="-90" b="1">
                <a:latin typeface="Tahoma"/>
                <a:cs typeface="Tahoma"/>
              </a:rPr>
              <a:t> </a:t>
            </a:r>
            <a:r>
              <a:rPr dirty="0" sz="1200" spc="-110" b="1">
                <a:latin typeface="Tahoma"/>
                <a:cs typeface="Tahoma"/>
              </a:rPr>
              <a:t>em</a:t>
            </a:r>
            <a:r>
              <a:rPr dirty="0" sz="1200" spc="-105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tecnologia</a:t>
            </a:r>
            <a:r>
              <a:rPr dirty="0" sz="1200" spc="-70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de</a:t>
            </a:r>
            <a:r>
              <a:rPr dirty="0" sz="1200" spc="-70" b="1">
                <a:latin typeface="Tahoma"/>
                <a:cs typeface="Tahoma"/>
              </a:rPr>
              <a:t> </a:t>
            </a:r>
            <a:r>
              <a:rPr dirty="0" sz="1200" spc="-80" b="1">
                <a:latin typeface="Tahoma"/>
                <a:cs typeface="Tahoma"/>
              </a:rPr>
              <a:t>remoção</a:t>
            </a:r>
            <a:r>
              <a:rPr dirty="0" sz="1200" spc="-75" b="1">
                <a:latin typeface="Tahoma"/>
                <a:cs typeface="Tahoma"/>
              </a:rPr>
              <a:t> de</a:t>
            </a:r>
            <a:r>
              <a:rPr dirty="0" sz="1200" spc="-70" b="1">
                <a:latin typeface="Tahoma"/>
                <a:cs typeface="Tahoma"/>
              </a:rPr>
              <a:t> </a:t>
            </a:r>
            <a:r>
              <a:rPr dirty="0" sz="1200" spc="-80" b="1">
                <a:latin typeface="Tahoma"/>
                <a:cs typeface="Tahoma"/>
              </a:rPr>
              <a:t>carbono:</a:t>
            </a:r>
            <a:r>
              <a:rPr dirty="0" sz="1200" spc="-75" b="1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Avaliar </a:t>
            </a:r>
            <a:r>
              <a:rPr dirty="0" sz="1200" spc="-35">
                <a:latin typeface="Tahoma"/>
                <a:cs typeface="Tahoma"/>
              </a:rPr>
              <a:t>a </a:t>
            </a:r>
            <a:r>
              <a:rPr dirty="0" sz="1200">
                <a:latin typeface="Tahoma"/>
                <a:cs typeface="Tahoma"/>
              </a:rPr>
              <a:t>viabilidade </a:t>
            </a:r>
            <a:r>
              <a:rPr dirty="0" sz="1200" spc="5">
                <a:latin typeface="Tahoma"/>
                <a:cs typeface="Tahoma"/>
              </a:rPr>
              <a:t>de investir </a:t>
            </a:r>
            <a:r>
              <a:rPr dirty="0" sz="1200" spc="-10">
                <a:latin typeface="Tahoma"/>
                <a:cs typeface="Tahoma"/>
              </a:rPr>
              <a:t>em </a:t>
            </a:r>
            <a:r>
              <a:rPr dirty="0" sz="1200">
                <a:latin typeface="Tahoma"/>
                <a:cs typeface="Tahoma"/>
              </a:rPr>
              <a:t>tecnologias </a:t>
            </a:r>
            <a:r>
              <a:rPr dirty="0" sz="1200" spc="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emergentes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remoção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 spc="15">
                <a:latin typeface="Tahoma"/>
                <a:cs typeface="Tahoma"/>
              </a:rPr>
              <a:t>dióxido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carbono,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desde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práticas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agrícolas </a:t>
            </a:r>
            <a:r>
              <a:rPr dirty="0" sz="1200" spc="-5">
                <a:latin typeface="Tahoma"/>
                <a:cs typeface="Tahoma"/>
              </a:rPr>
              <a:t>até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captura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direta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 spc="15">
                <a:latin typeface="Tahoma"/>
                <a:cs typeface="Tahoma"/>
              </a:rPr>
              <a:t>do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 spc="-40">
                <a:latin typeface="Tahoma"/>
                <a:cs typeface="Tahoma"/>
              </a:rPr>
              <a:t>ar,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para </a:t>
            </a:r>
            <a:r>
              <a:rPr dirty="0" sz="1200" spc="-36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reduzir</a:t>
            </a:r>
            <a:r>
              <a:rPr dirty="0" sz="1200" spc="-75">
                <a:latin typeface="Tahoma"/>
                <a:cs typeface="Tahoma"/>
              </a:rPr>
              <a:t> </a:t>
            </a:r>
            <a:r>
              <a:rPr dirty="0" sz="1200" spc="25">
                <a:latin typeface="Tahoma"/>
                <a:cs typeface="Tahoma"/>
              </a:rPr>
              <a:t>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75">
                <a:latin typeface="Tahoma"/>
                <a:cs typeface="Tahoma"/>
              </a:rPr>
              <a:t>CO2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20">
                <a:latin typeface="Tahoma"/>
                <a:cs typeface="Tahoma"/>
              </a:rPr>
              <a:t>na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atmosfera.</a:t>
            </a:r>
            <a:endParaRPr sz="1200">
              <a:latin typeface="Tahoma"/>
              <a:cs typeface="Tahoma"/>
            </a:endParaRPr>
          </a:p>
          <a:p>
            <a:pPr algn="just" marL="55244">
              <a:lnSpc>
                <a:spcPct val="100000"/>
              </a:lnSpc>
              <a:spcBef>
                <a:spcPts val="660"/>
              </a:spcBef>
            </a:pPr>
            <a:r>
              <a:rPr dirty="0" sz="1200" spc="-10" b="1">
                <a:latin typeface="Tahoma"/>
                <a:cs typeface="Tahoma"/>
              </a:rPr>
              <a:t>C</a:t>
            </a:r>
            <a:r>
              <a:rPr dirty="0" sz="1200" spc="-55" b="1">
                <a:latin typeface="Tahoma"/>
                <a:cs typeface="Tahoma"/>
              </a:rPr>
              <a:t>o</a:t>
            </a:r>
            <a:r>
              <a:rPr dirty="0" sz="1200" spc="-95" b="1">
                <a:latin typeface="Tahoma"/>
                <a:cs typeface="Tahoma"/>
              </a:rPr>
              <a:t>n</a:t>
            </a:r>
            <a:r>
              <a:rPr dirty="0" sz="1200" spc="-95" b="1">
                <a:latin typeface="Tahoma"/>
                <a:cs typeface="Tahoma"/>
              </a:rPr>
              <a:t>s</a:t>
            </a:r>
            <a:r>
              <a:rPr dirty="0" sz="1200" spc="-60" b="1">
                <a:latin typeface="Tahoma"/>
                <a:cs typeface="Tahoma"/>
              </a:rPr>
              <a:t>i</a:t>
            </a:r>
            <a:r>
              <a:rPr dirty="0" sz="1200" spc="-75" b="1">
                <a:latin typeface="Tahoma"/>
                <a:cs typeface="Tahoma"/>
              </a:rPr>
              <a:t>d</a:t>
            </a:r>
            <a:r>
              <a:rPr dirty="0" sz="1200" spc="-75" b="1">
                <a:latin typeface="Tahoma"/>
                <a:cs typeface="Tahoma"/>
              </a:rPr>
              <a:t>e</a:t>
            </a:r>
            <a:r>
              <a:rPr dirty="0" sz="1200" spc="-75" b="1">
                <a:latin typeface="Tahoma"/>
                <a:cs typeface="Tahoma"/>
              </a:rPr>
              <a:t>r</a:t>
            </a:r>
            <a:r>
              <a:rPr dirty="0" sz="1200" spc="-110" b="1">
                <a:latin typeface="Tahoma"/>
                <a:cs typeface="Tahoma"/>
              </a:rPr>
              <a:t>a</a:t>
            </a:r>
            <a:r>
              <a:rPr dirty="0" sz="1200" spc="-55" b="1">
                <a:latin typeface="Tahoma"/>
                <a:cs typeface="Tahoma"/>
              </a:rPr>
              <a:t>ç</a:t>
            </a:r>
            <a:r>
              <a:rPr dirty="0" sz="1200" spc="-55" b="1">
                <a:latin typeface="Tahoma"/>
                <a:cs typeface="Tahoma"/>
              </a:rPr>
              <a:t>õ</a:t>
            </a:r>
            <a:r>
              <a:rPr dirty="0" sz="1200" spc="-75" b="1">
                <a:latin typeface="Tahoma"/>
                <a:cs typeface="Tahoma"/>
              </a:rPr>
              <a:t>e</a:t>
            </a:r>
            <a:r>
              <a:rPr dirty="0" sz="1200" spc="-95" b="1">
                <a:latin typeface="Tahoma"/>
                <a:cs typeface="Tahoma"/>
              </a:rPr>
              <a:t>s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110" b="1">
                <a:latin typeface="Tahoma"/>
                <a:cs typeface="Tahoma"/>
              </a:rPr>
              <a:t>a</a:t>
            </a:r>
            <a:r>
              <a:rPr dirty="0" sz="1200" spc="-75" b="1">
                <a:latin typeface="Tahoma"/>
                <a:cs typeface="Tahoma"/>
              </a:rPr>
              <a:t>d</a:t>
            </a:r>
            <a:r>
              <a:rPr dirty="0" sz="1200" spc="-60" b="1">
                <a:latin typeface="Tahoma"/>
                <a:cs typeface="Tahoma"/>
              </a:rPr>
              <a:t>i</a:t>
            </a:r>
            <a:r>
              <a:rPr dirty="0" sz="1200" spc="-55" b="1">
                <a:latin typeface="Tahoma"/>
                <a:cs typeface="Tahoma"/>
              </a:rPr>
              <a:t>c</a:t>
            </a:r>
            <a:r>
              <a:rPr dirty="0" sz="1200" spc="-60" b="1">
                <a:latin typeface="Tahoma"/>
                <a:cs typeface="Tahoma"/>
              </a:rPr>
              <a:t>i</a:t>
            </a:r>
            <a:r>
              <a:rPr dirty="0" sz="1200" spc="-55" b="1">
                <a:latin typeface="Tahoma"/>
                <a:cs typeface="Tahoma"/>
              </a:rPr>
              <a:t>o</a:t>
            </a:r>
            <a:r>
              <a:rPr dirty="0" sz="1200" spc="-95" b="1">
                <a:latin typeface="Tahoma"/>
                <a:cs typeface="Tahoma"/>
              </a:rPr>
              <a:t>n</a:t>
            </a:r>
            <a:r>
              <a:rPr dirty="0" sz="1200" spc="-110" b="1">
                <a:latin typeface="Tahoma"/>
                <a:cs typeface="Tahoma"/>
              </a:rPr>
              <a:t>a</a:t>
            </a:r>
            <a:r>
              <a:rPr dirty="0" sz="1200" spc="-60" b="1">
                <a:latin typeface="Tahoma"/>
                <a:cs typeface="Tahoma"/>
              </a:rPr>
              <a:t>i</a:t>
            </a:r>
            <a:r>
              <a:rPr dirty="0" sz="1200" spc="-95" b="1">
                <a:latin typeface="Tahoma"/>
                <a:cs typeface="Tahoma"/>
              </a:rPr>
              <a:t>s</a:t>
            </a:r>
            <a:r>
              <a:rPr dirty="0" sz="1200" spc="-130" b="1">
                <a:latin typeface="Tahoma"/>
                <a:cs typeface="Tahoma"/>
              </a:rPr>
              <a:t>:</a:t>
            </a:r>
            <a:endParaRPr sz="1200">
              <a:latin typeface="Tahoma"/>
              <a:cs typeface="Tahoma"/>
            </a:endParaRPr>
          </a:p>
          <a:p>
            <a:pPr algn="just" marL="292735" marR="5080">
              <a:lnSpc>
                <a:spcPct val="114599"/>
              </a:lnSpc>
              <a:spcBef>
                <a:spcPts val="459"/>
              </a:spcBef>
            </a:pPr>
            <a:r>
              <a:rPr dirty="0" sz="1200" spc="90">
                <a:latin typeface="Tahoma"/>
                <a:cs typeface="Tahoma"/>
              </a:rPr>
              <a:t>A </a:t>
            </a:r>
            <a:r>
              <a:rPr dirty="0" sz="1200">
                <a:latin typeface="Tahoma"/>
                <a:cs typeface="Tahoma"/>
              </a:rPr>
              <a:t>redução </a:t>
            </a:r>
            <a:r>
              <a:rPr dirty="0" sz="1200" spc="15">
                <a:latin typeface="Tahoma"/>
                <a:cs typeface="Tahoma"/>
              </a:rPr>
              <a:t>do </a:t>
            </a:r>
            <a:r>
              <a:rPr dirty="0" sz="1200">
                <a:latin typeface="Tahoma"/>
                <a:cs typeface="Tahoma"/>
              </a:rPr>
              <a:t>uso </a:t>
            </a:r>
            <a:r>
              <a:rPr dirty="0" sz="1200" spc="5">
                <a:latin typeface="Tahoma"/>
                <a:cs typeface="Tahoma"/>
              </a:rPr>
              <a:t>de combustíveis fósseis </a:t>
            </a:r>
            <a:r>
              <a:rPr dirty="0" sz="1200">
                <a:latin typeface="Tahoma"/>
                <a:cs typeface="Tahoma"/>
              </a:rPr>
              <a:t>é crucial </a:t>
            </a:r>
            <a:r>
              <a:rPr dirty="0" sz="1200" spc="-15">
                <a:latin typeface="Tahoma"/>
                <a:cs typeface="Tahoma"/>
              </a:rPr>
              <a:t>para </a:t>
            </a:r>
            <a:r>
              <a:rPr dirty="0" sz="1200" spc="-5">
                <a:latin typeface="Tahoma"/>
                <a:cs typeface="Tahoma"/>
              </a:rPr>
              <a:t>mitigar </a:t>
            </a:r>
            <a:r>
              <a:rPr dirty="0" sz="1200" spc="25">
                <a:latin typeface="Tahoma"/>
                <a:cs typeface="Tahoma"/>
              </a:rPr>
              <a:t>o </a:t>
            </a:r>
            <a:r>
              <a:rPr dirty="0" sz="1200">
                <a:latin typeface="Tahoma"/>
                <a:cs typeface="Tahoma"/>
              </a:rPr>
              <a:t>aquecimento </a:t>
            </a:r>
            <a:r>
              <a:rPr dirty="0" sz="1200" spc="-5">
                <a:latin typeface="Tahoma"/>
                <a:cs typeface="Tahoma"/>
              </a:rPr>
              <a:t>global </a:t>
            </a:r>
            <a:r>
              <a:rPr dirty="0" sz="1200">
                <a:latin typeface="Tahoma"/>
                <a:cs typeface="Tahoma"/>
              </a:rPr>
              <a:t>e </a:t>
            </a:r>
            <a:r>
              <a:rPr dirty="0" sz="1200" spc="-5">
                <a:latin typeface="Tahoma"/>
                <a:cs typeface="Tahoma"/>
              </a:rPr>
              <a:t>melhorar </a:t>
            </a:r>
            <a:r>
              <a:rPr dirty="0" sz="1200" spc="-35">
                <a:latin typeface="Tahoma"/>
                <a:cs typeface="Tahoma"/>
              </a:rPr>
              <a:t>a </a:t>
            </a:r>
            <a:r>
              <a:rPr dirty="0" sz="1200" spc="-3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saúde</a:t>
            </a:r>
            <a:r>
              <a:rPr dirty="0" sz="1200" spc="-7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pública.</a:t>
            </a:r>
            <a:endParaRPr sz="1200">
              <a:latin typeface="Tahoma"/>
              <a:cs typeface="Tahoma"/>
            </a:endParaRPr>
          </a:p>
          <a:p>
            <a:pPr algn="just" marL="292735">
              <a:lnSpc>
                <a:spcPct val="100000"/>
              </a:lnSpc>
              <a:spcBef>
                <a:spcPts val="209"/>
              </a:spcBef>
            </a:pPr>
            <a:r>
              <a:rPr dirty="0" sz="1200" spc="90">
                <a:latin typeface="Tahoma"/>
                <a:cs typeface="Tahoma"/>
              </a:rPr>
              <a:t>A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transição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para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20">
                <a:latin typeface="Tahoma"/>
                <a:cs typeface="Tahoma"/>
              </a:rPr>
              <a:t>uma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economia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baixa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emissão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carbono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requer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mudanças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significativas.</a:t>
            </a:r>
            <a:endParaRPr sz="1200">
              <a:latin typeface="Tahoma"/>
              <a:cs typeface="Tahoma"/>
            </a:endParaRPr>
          </a:p>
          <a:p>
            <a:pPr algn="just" marL="292735" marR="5080">
              <a:lnSpc>
                <a:spcPct val="114599"/>
              </a:lnSpc>
            </a:pPr>
            <a:r>
              <a:rPr dirty="0" sz="1200">
                <a:latin typeface="Tahoma"/>
                <a:cs typeface="Tahoma"/>
              </a:rPr>
              <a:t>Embora </a:t>
            </a:r>
            <a:r>
              <a:rPr dirty="0" sz="1200" spc="5">
                <a:latin typeface="Tahoma"/>
                <a:cs typeface="Tahoma"/>
              </a:rPr>
              <a:t>os custos </a:t>
            </a:r>
            <a:r>
              <a:rPr dirty="0" sz="1200">
                <a:latin typeface="Tahoma"/>
                <a:cs typeface="Tahoma"/>
              </a:rPr>
              <a:t>imediatos </a:t>
            </a:r>
            <a:r>
              <a:rPr dirty="0" sz="1200" spc="-25">
                <a:latin typeface="Tahoma"/>
                <a:cs typeface="Tahoma"/>
              </a:rPr>
              <a:t>sejam </a:t>
            </a:r>
            <a:r>
              <a:rPr dirty="0" sz="1200" spc="-10">
                <a:latin typeface="Tahoma"/>
                <a:cs typeface="Tahoma"/>
              </a:rPr>
              <a:t>necessários, </a:t>
            </a:r>
            <a:r>
              <a:rPr dirty="0" sz="1200" spc="5">
                <a:latin typeface="Tahoma"/>
                <a:cs typeface="Tahoma"/>
              </a:rPr>
              <a:t>os custos </a:t>
            </a:r>
            <a:r>
              <a:rPr dirty="0" sz="1200" spc="-35">
                <a:latin typeface="Tahoma"/>
                <a:cs typeface="Tahoma"/>
              </a:rPr>
              <a:t>a </a:t>
            </a:r>
            <a:r>
              <a:rPr dirty="0" sz="1200" spc="5">
                <a:latin typeface="Tahoma"/>
                <a:cs typeface="Tahoma"/>
              </a:rPr>
              <a:t>longo </a:t>
            </a:r>
            <a:r>
              <a:rPr dirty="0" sz="1200">
                <a:latin typeface="Tahoma"/>
                <a:cs typeface="Tahoma"/>
              </a:rPr>
              <a:t>prazo </a:t>
            </a:r>
            <a:r>
              <a:rPr dirty="0" sz="1200" spc="-15">
                <a:latin typeface="Tahoma"/>
                <a:cs typeface="Tahoma"/>
              </a:rPr>
              <a:t>para </a:t>
            </a:r>
            <a:r>
              <a:rPr dirty="0" sz="1200" spc="-35">
                <a:latin typeface="Tahoma"/>
                <a:cs typeface="Tahoma"/>
              </a:rPr>
              <a:t>a </a:t>
            </a:r>
            <a:r>
              <a:rPr dirty="0" sz="1200">
                <a:latin typeface="Tahoma"/>
                <a:cs typeface="Tahoma"/>
              </a:rPr>
              <a:t>sociedade </a:t>
            </a:r>
            <a:r>
              <a:rPr dirty="0" sz="1200" spc="-5">
                <a:latin typeface="Tahoma"/>
                <a:cs typeface="Tahoma"/>
              </a:rPr>
              <a:t>serão </a:t>
            </a:r>
            <a:r>
              <a:rPr dirty="0" sz="1200" spc="-10">
                <a:latin typeface="Tahoma"/>
                <a:cs typeface="Tahoma"/>
              </a:rPr>
              <a:t>ainda </a:t>
            </a:r>
            <a:r>
              <a:rPr dirty="0" sz="1200" spc="-5">
                <a:latin typeface="Tahoma"/>
                <a:cs typeface="Tahoma"/>
              </a:rPr>
              <a:t> maiores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se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não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houver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redução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15">
                <a:latin typeface="Tahoma"/>
                <a:cs typeface="Tahoma"/>
              </a:rPr>
              <a:t>do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consumo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combustíveis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fósseis.</a:t>
            </a:r>
            <a:endParaRPr sz="1200">
              <a:latin typeface="Tahoma"/>
              <a:cs typeface="Tahoma"/>
            </a:endParaRPr>
          </a:p>
          <a:p>
            <a:pPr algn="just" marL="292735" marR="5080">
              <a:lnSpc>
                <a:spcPct val="114599"/>
              </a:lnSpc>
            </a:pPr>
            <a:r>
              <a:rPr dirty="0" sz="1200" spc="45">
                <a:latin typeface="Tahoma"/>
                <a:cs typeface="Tahoma"/>
              </a:rPr>
              <a:t>Os </a:t>
            </a:r>
            <a:r>
              <a:rPr dirty="0" sz="1200" spc="5">
                <a:latin typeface="Tahoma"/>
                <a:cs typeface="Tahoma"/>
              </a:rPr>
              <a:t>custos </a:t>
            </a:r>
            <a:r>
              <a:rPr dirty="0" sz="1200" spc="-15">
                <a:latin typeface="Tahoma"/>
                <a:cs typeface="Tahoma"/>
              </a:rPr>
              <a:t>das </a:t>
            </a:r>
            <a:r>
              <a:rPr dirty="0" sz="1200" spc="-10">
                <a:latin typeface="Tahoma"/>
                <a:cs typeface="Tahoma"/>
              </a:rPr>
              <a:t>energias </a:t>
            </a:r>
            <a:r>
              <a:rPr dirty="0" sz="1200" spc="-5">
                <a:latin typeface="Tahoma"/>
                <a:cs typeface="Tahoma"/>
              </a:rPr>
              <a:t>renováveis, </a:t>
            </a:r>
            <a:r>
              <a:rPr dirty="0" sz="1200" spc="10">
                <a:latin typeface="Tahoma"/>
                <a:cs typeface="Tahoma"/>
              </a:rPr>
              <a:t>como </a:t>
            </a:r>
            <a:r>
              <a:rPr dirty="0" sz="1200" spc="5">
                <a:latin typeface="Tahoma"/>
                <a:cs typeface="Tahoma"/>
              </a:rPr>
              <a:t>eólica </a:t>
            </a:r>
            <a:r>
              <a:rPr dirty="0" sz="1200">
                <a:latin typeface="Tahoma"/>
                <a:cs typeface="Tahoma"/>
              </a:rPr>
              <a:t>e </a:t>
            </a:r>
            <a:r>
              <a:rPr dirty="0" sz="1200" spc="-20">
                <a:latin typeface="Tahoma"/>
                <a:cs typeface="Tahoma"/>
              </a:rPr>
              <a:t>solar, </a:t>
            </a:r>
            <a:r>
              <a:rPr dirty="0" sz="1200">
                <a:latin typeface="Tahoma"/>
                <a:cs typeface="Tahoma"/>
              </a:rPr>
              <a:t>estão </a:t>
            </a:r>
            <a:r>
              <a:rPr dirty="0" sz="1200" spc="5">
                <a:latin typeface="Tahoma"/>
                <a:cs typeface="Tahoma"/>
              </a:rPr>
              <a:t>diminuindo </a:t>
            </a:r>
            <a:r>
              <a:rPr dirty="0" sz="1200" spc="-5">
                <a:latin typeface="Tahoma"/>
                <a:cs typeface="Tahoma"/>
              </a:rPr>
              <a:t>rapidamente </a:t>
            </a:r>
            <a:r>
              <a:rPr dirty="0" sz="1200" spc="10">
                <a:latin typeface="Tahoma"/>
                <a:cs typeface="Tahoma"/>
              </a:rPr>
              <a:t>devido </a:t>
            </a:r>
            <a:r>
              <a:rPr dirty="0" sz="1200" spc="-35">
                <a:latin typeface="Tahoma"/>
                <a:cs typeface="Tahoma"/>
              </a:rPr>
              <a:t>a </a:t>
            </a:r>
            <a:r>
              <a:rPr dirty="0" sz="1200" spc="-3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avanços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em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pesquisa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desenvolvimento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economias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20">
                <a:latin typeface="Tahoma"/>
                <a:cs typeface="Tahoma"/>
              </a:rPr>
              <a:t>escala.</a:t>
            </a:r>
            <a:endParaRPr sz="1200">
              <a:latin typeface="Tahoma"/>
              <a:cs typeface="Tahoma"/>
            </a:endParaRPr>
          </a:p>
          <a:p>
            <a:pPr algn="just" marL="292735">
              <a:lnSpc>
                <a:spcPct val="100000"/>
              </a:lnSpc>
              <a:spcBef>
                <a:spcPts val="209"/>
              </a:spcBef>
            </a:pPr>
            <a:r>
              <a:rPr dirty="0" sz="1200">
                <a:latin typeface="Tahoma"/>
                <a:cs typeface="Tahoma"/>
              </a:rPr>
              <a:t>Subsídios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para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tecnologias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limpas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acelerarão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-20">
                <a:latin typeface="Tahoma"/>
                <a:cs typeface="Tahoma"/>
              </a:rPr>
              <a:t>essa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transição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para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um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mundo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sem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carbono.</a:t>
            </a:r>
            <a:endParaRPr sz="1200">
              <a:latin typeface="Tahoma"/>
              <a:cs typeface="Tahoma"/>
            </a:endParaRPr>
          </a:p>
          <a:p>
            <a:pPr algn="just" marL="292735" marR="5080">
              <a:lnSpc>
                <a:spcPct val="114599"/>
              </a:lnSpc>
            </a:pPr>
            <a:r>
              <a:rPr dirty="0" sz="1200" spc="15">
                <a:latin typeface="Tahoma"/>
                <a:cs typeface="Tahoma"/>
              </a:rPr>
              <a:t>É</a:t>
            </a:r>
            <a:r>
              <a:rPr dirty="0" sz="1200" spc="-3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importante</a:t>
            </a:r>
            <a:r>
              <a:rPr dirty="0" sz="1200" spc="-3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defender</a:t>
            </a:r>
            <a:r>
              <a:rPr dirty="0" sz="1200" spc="-3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políticas</a:t>
            </a:r>
            <a:r>
              <a:rPr dirty="0" sz="1200" spc="-3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que</a:t>
            </a:r>
            <a:r>
              <a:rPr dirty="0" sz="1200" spc="-3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promovam</a:t>
            </a:r>
            <a:r>
              <a:rPr dirty="0" sz="1200" spc="-35">
                <a:latin typeface="Tahoma"/>
                <a:cs typeface="Tahoma"/>
              </a:rPr>
              <a:t> </a:t>
            </a:r>
            <a:r>
              <a:rPr dirty="0" sz="1200" spc="25">
                <a:latin typeface="Tahoma"/>
                <a:cs typeface="Tahoma"/>
              </a:rPr>
              <a:t>o</a:t>
            </a:r>
            <a:r>
              <a:rPr dirty="0" sz="1200" spc="-3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crescimento</a:t>
            </a:r>
            <a:r>
              <a:rPr dirty="0" sz="1200" spc="-3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das</a:t>
            </a:r>
            <a:r>
              <a:rPr dirty="0" sz="1200" spc="-3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indústrias</a:t>
            </a:r>
            <a:r>
              <a:rPr dirty="0" sz="1200" spc="-3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emergentes</a:t>
            </a:r>
            <a:r>
              <a:rPr dirty="0" sz="1200" spc="-3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35">
                <a:latin typeface="Tahoma"/>
                <a:cs typeface="Tahoma"/>
              </a:rPr>
              <a:t> a</a:t>
            </a:r>
            <a:r>
              <a:rPr dirty="0" sz="1200" spc="-3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eficiência </a:t>
            </a:r>
            <a:r>
              <a:rPr dirty="0" sz="1200" spc="-36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energética. </a:t>
            </a:r>
            <a:r>
              <a:rPr dirty="0" sz="1200" spc="20">
                <a:latin typeface="Tahoma"/>
                <a:cs typeface="Tahoma"/>
              </a:rPr>
              <a:t>Oferecendo </a:t>
            </a:r>
            <a:r>
              <a:rPr dirty="0" sz="1200" spc="5">
                <a:latin typeface="Tahoma"/>
                <a:cs typeface="Tahoma"/>
              </a:rPr>
              <a:t>serviços </a:t>
            </a:r>
            <a:r>
              <a:rPr dirty="0" sz="1200">
                <a:latin typeface="Tahoma"/>
                <a:cs typeface="Tahoma"/>
              </a:rPr>
              <a:t>e </a:t>
            </a:r>
            <a:r>
              <a:rPr dirty="0" sz="1200" spc="5">
                <a:latin typeface="Tahoma"/>
                <a:cs typeface="Tahoma"/>
              </a:rPr>
              <a:t>oportunidades </a:t>
            </a:r>
            <a:r>
              <a:rPr dirty="0" sz="1200">
                <a:latin typeface="Tahoma"/>
                <a:cs typeface="Tahoma"/>
              </a:rPr>
              <a:t>enquanto reduzem </a:t>
            </a:r>
            <a:r>
              <a:rPr dirty="0" sz="1200" spc="-25">
                <a:latin typeface="Tahoma"/>
                <a:cs typeface="Tahoma"/>
              </a:rPr>
              <a:t>as </a:t>
            </a:r>
            <a:r>
              <a:rPr dirty="0" sz="1200" spc="-5">
                <a:latin typeface="Tahoma"/>
                <a:cs typeface="Tahoma"/>
              </a:rPr>
              <a:t>emissões </a:t>
            </a:r>
            <a:r>
              <a:rPr dirty="0" sz="1200" spc="5">
                <a:latin typeface="Tahoma"/>
                <a:cs typeface="Tahoma"/>
              </a:rPr>
              <a:t>de </a:t>
            </a:r>
            <a:r>
              <a:rPr dirty="0" sz="1200" spc="-25">
                <a:latin typeface="Tahoma"/>
                <a:cs typeface="Tahoma"/>
              </a:rPr>
              <a:t>gases </a:t>
            </a:r>
            <a:r>
              <a:rPr dirty="0" sz="1200" spc="5">
                <a:latin typeface="Tahoma"/>
                <a:cs typeface="Tahoma"/>
              </a:rPr>
              <a:t>de </a:t>
            </a:r>
            <a:r>
              <a:rPr dirty="0" sz="1200" spc="15">
                <a:latin typeface="Tahoma"/>
                <a:cs typeface="Tahoma"/>
              </a:rPr>
              <a:t>efeito </a:t>
            </a:r>
            <a:r>
              <a:rPr dirty="0" sz="1200" spc="2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estufa.</a:t>
            </a:r>
            <a:endParaRPr sz="1200">
              <a:latin typeface="Tahoma"/>
              <a:cs typeface="Tahoma"/>
            </a:endParaRPr>
          </a:p>
          <a:p>
            <a:pPr algn="just" marL="292735" marR="5080">
              <a:lnSpc>
                <a:spcPct val="114599"/>
              </a:lnSpc>
            </a:pPr>
            <a:r>
              <a:rPr dirty="0" sz="1200" spc="20">
                <a:latin typeface="Tahoma"/>
                <a:cs typeface="Tahoma"/>
              </a:rPr>
              <a:t>Além </a:t>
            </a:r>
            <a:r>
              <a:rPr dirty="0" sz="1200" spc="15">
                <a:latin typeface="Tahoma"/>
                <a:cs typeface="Tahoma"/>
              </a:rPr>
              <a:t>do </a:t>
            </a:r>
            <a:r>
              <a:rPr dirty="0" sz="1200" spc="35">
                <a:latin typeface="Tahoma"/>
                <a:cs typeface="Tahoma"/>
              </a:rPr>
              <a:t>CO2, </a:t>
            </a:r>
            <a:r>
              <a:rPr dirty="0" sz="1200" spc="10">
                <a:latin typeface="Tahoma"/>
                <a:cs typeface="Tahoma"/>
              </a:rPr>
              <a:t>outros </a:t>
            </a:r>
            <a:r>
              <a:rPr dirty="0" sz="1200" spc="-35">
                <a:latin typeface="Tahoma"/>
                <a:cs typeface="Tahoma"/>
              </a:rPr>
              <a:t>gases, </a:t>
            </a:r>
            <a:r>
              <a:rPr dirty="0" sz="1200" spc="10">
                <a:latin typeface="Tahoma"/>
                <a:cs typeface="Tahoma"/>
              </a:rPr>
              <a:t>como </a:t>
            </a:r>
            <a:r>
              <a:rPr dirty="0" sz="1200">
                <a:latin typeface="Tahoma"/>
                <a:cs typeface="Tahoma"/>
              </a:rPr>
              <a:t>metano e </a:t>
            </a:r>
            <a:r>
              <a:rPr dirty="0" sz="1200" spc="15">
                <a:latin typeface="Tahoma"/>
                <a:cs typeface="Tahoma"/>
              </a:rPr>
              <a:t>óxido </a:t>
            </a:r>
            <a:r>
              <a:rPr dirty="0" sz="1200" spc="-5">
                <a:latin typeface="Tahoma"/>
                <a:cs typeface="Tahoma"/>
              </a:rPr>
              <a:t>nitroso, </a:t>
            </a:r>
            <a:r>
              <a:rPr dirty="0" sz="1200" spc="-10">
                <a:latin typeface="Tahoma"/>
                <a:cs typeface="Tahoma"/>
              </a:rPr>
              <a:t>também </a:t>
            </a:r>
            <a:r>
              <a:rPr dirty="0" sz="1200" spc="5">
                <a:latin typeface="Tahoma"/>
                <a:cs typeface="Tahoma"/>
              </a:rPr>
              <a:t>contribuem </a:t>
            </a:r>
            <a:r>
              <a:rPr dirty="0" sz="1200" spc="-15">
                <a:latin typeface="Tahoma"/>
                <a:cs typeface="Tahoma"/>
              </a:rPr>
              <a:t>para </a:t>
            </a:r>
            <a:r>
              <a:rPr dirty="0" sz="1200" spc="-25">
                <a:latin typeface="Tahoma"/>
                <a:cs typeface="Tahoma"/>
              </a:rPr>
              <a:t>as </a:t>
            </a:r>
            <a:r>
              <a:rPr dirty="0" sz="1200" spc="-10">
                <a:latin typeface="Tahoma"/>
                <a:cs typeface="Tahoma"/>
              </a:rPr>
              <a:t>mudanças </a:t>
            </a:r>
            <a:r>
              <a:rPr dirty="0" sz="1200" spc="-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climáticas.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Políticas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para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reduzir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20">
                <a:latin typeface="Tahoma"/>
                <a:cs typeface="Tahoma"/>
              </a:rPr>
              <a:t>essas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emissões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devem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ser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implementadas.</a:t>
            </a:r>
            <a:endParaRPr sz="1200">
              <a:latin typeface="Tahoma"/>
              <a:cs typeface="Tahoma"/>
            </a:endParaRPr>
          </a:p>
        </p:txBody>
      </p:sp>
      <p:pic>
        <p:nvPicPr>
          <p:cNvPr id="10" name="object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66887" y="143218"/>
            <a:ext cx="904874" cy="771524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298489" y="120377"/>
            <a:ext cx="2392558" cy="79057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1789" y="7767983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4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61789" y="7977533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4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61789" y="8187083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4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61789" y="8606183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4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361789" y="9025283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4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361789" y="9444383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4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61789" y="9863483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4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361789" y="10073033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5"/>
                </a:moveTo>
                <a:lnTo>
                  <a:pt x="20654" y="47625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4" y="26970"/>
                </a:lnTo>
                <a:lnTo>
                  <a:pt x="26970" y="4762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181053" y="1170540"/>
            <a:ext cx="7324725" cy="90220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9685">
              <a:lnSpc>
                <a:spcPct val="100000"/>
              </a:lnSpc>
              <a:spcBef>
                <a:spcPts val="100"/>
              </a:spcBef>
            </a:pPr>
            <a:r>
              <a:rPr dirty="0" sz="1200" spc="-95" b="1">
                <a:latin typeface="Tahoma"/>
                <a:cs typeface="Tahoma"/>
              </a:rPr>
              <a:t>Para: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65" b="1">
                <a:latin typeface="Tahoma"/>
                <a:cs typeface="Tahoma"/>
              </a:rPr>
              <a:t>Chefes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65" b="1">
                <a:latin typeface="Tahoma"/>
                <a:cs typeface="Tahoma"/>
              </a:rPr>
              <a:t>Ativistas</a:t>
            </a:r>
            <a:r>
              <a:rPr dirty="0" sz="1200" spc="-55" b="1">
                <a:latin typeface="Tahoma"/>
                <a:cs typeface="Tahoma"/>
              </a:rPr>
              <a:t> </a:t>
            </a:r>
            <a:r>
              <a:rPr dirty="0" sz="1200" spc="-80" b="1">
                <a:latin typeface="Tahoma"/>
                <a:cs typeface="Tahoma"/>
              </a:rPr>
              <a:t>pela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80" b="1">
                <a:latin typeface="Tahoma"/>
                <a:cs typeface="Tahoma"/>
              </a:rPr>
              <a:t>Justiça</a:t>
            </a:r>
            <a:r>
              <a:rPr dirty="0" sz="1200" spc="-55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Climática</a:t>
            </a:r>
            <a:endParaRPr sz="12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500">
              <a:latin typeface="Tahoma"/>
              <a:cs typeface="Tahoma"/>
            </a:endParaRPr>
          </a:p>
          <a:p>
            <a:pPr marL="19685">
              <a:lnSpc>
                <a:spcPct val="100000"/>
              </a:lnSpc>
              <a:spcBef>
                <a:spcPts val="5"/>
              </a:spcBef>
            </a:pPr>
            <a:r>
              <a:rPr dirty="0" sz="1200" spc="-75" b="1">
                <a:latin typeface="Tahoma"/>
                <a:cs typeface="Tahoma"/>
              </a:rPr>
              <a:t>Assunto: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80" b="1">
                <a:latin typeface="Tahoma"/>
                <a:cs typeface="Tahoma"/>
              </a:rPr>
              <a:t>Preparação</a:t>
            </a:r>
            <a:r>
              <a:rPr dirty="0" sz="1200" spc="-55" b="1">
                <a:latin typeface="Tahoma"/>
                <a:cs typeface="Tahoma"/>
              </a:rPr>
              <a:t> </a:t>
            </a:r>
            <a:r>
              <a:rPr dirty="0" sz="1200" spc="-95" b="1">
                <a:latin typeface="Tahoma"/>
                <a:cs typeface="Tahoma"/>
              </a:rPr>
              <a:t>para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110" b="1">
                <a:latin typeface="Tahoma"/>
                <a:cs typeface="Tahoma"/>
              </a:rPr>
              <a:t>a</a:t>
            </a:r>
            <a:r>
              <a:rPr dirty="0" sz="1200" spc="-55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Cúpula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de</a:t>
            </a:r>
            <a:r>
              <a:rPr dirty="0" sz="1200" spc="-55" b="1">
                <a:latin typeface="Tahoma"/>
                <a:cs typeface="Tahoma"/>
              </a:rPr>
              <a:t> Ação </a:t>
            </a:r>
            <a:r>
              <a:rPr dirty="0" sz="1200" spc="-75" b="1">
                <a:latin typeface="Tahoma"/>
                <a:cs typeface="Tahoma"/>
              </a:rPr>
              <a:t>Climática</a:t>
            </a:r>
            <a:endParaRPr sz="1200">
              <a:latin typeface="Tahoma"/>
              <a:cs typeface="Tahoma"/>
            </a:endParaRPr>
          </a:p>
          <a:p>
            <a:pPr marL="19685" marR="90805">
              <a:lnSpc>
                <a:spcPct val="114599"/>
              </a:lnSpc>
            </a:pPr>
            <a:r>
              <a:rPr dirty="0" sz="1200" spc="10">
                <a:latin typeface="Tahoma"/>
                <a:cs typeface="Tahoma"/>
              </a:rPr>
              <a:t>Bem-vindos </a:t>
            </a:r>
            <a:r>
              <a:rPr dirty="0" sz="1200" spc="-35">
                <a:latin typeface="Tahoma"/>
                <a:cs typeface="Tahoma"/>
              </a:rPr>
              <a:t>à </a:t>
            </a:r>
            <a:r>
              <a:rPr dirty="0" sz="1200" spc="10">
                <a:latin typeface="Tahoma"/>
                <a:cs typeface="Tahoma"/>
              </a:rPr>
              <a:t>Cúpula </a:t>
            </a:r>
            <a:r>
              <a:rPr dirty="0" sz="1200" spc="5">
                <a:latin typeface="Tahoma"/>
                <a:cs typeface="Tahoma"/>
              </a:rPr>
              <a:t>de </a:t>
            </a:r>
            <a:r>
              <a:rPr dirty="0" sz="1200" spc="25">
                <a:latin typeface="Tahoma"/>
                <a:cs typeface="Tahoma"/>
              </a:rPr>
              <a:t>Ação </a:t>
            </a:r>
            <a:r>
              <a:rPr dirty="0" sz="1200" spc="-5">
                <a:latin typeface="Tahoma"/>
                <a:cs typeface="Tahoma"/>
              </a:rPr>
              <a:t>Climática. </a:t>
            </a:r>
            <a:r>
              <a:rPr dirty="0" sz="1200" spc="25">
                <a:latin typeface="Tahoma"/>
                <a:cs typeface="Tahoma"/>
              </a:rPr>
              <a:t>Vocês </a:t>
            </a:r>
            <a:r>
              <a:rPr dirty="0" sz="1200">
                <a:latin typeface="Tahoma"/>
                <a:cs typeface="Tahoma"/>
              </a:rPr>
              <a:t>e </a:t>
            </a:r>
            <a:r>
              <a:rPr dirty="0" sz="1200" spc="10">
                <a:latin typeface="Tahoma"/>
                <a:cs typeface="Tahoma"/>
              </a:rPr>
              <a:t>outros </a:t>
            </a:r>
            <a:r>
              <a:rPr dirty="0" sz="1200">
                <a:latin typeface="Tahoma"/>
                <a:cs typeface="Tahoma"/>
              </a:rPr>
              <a:t>líderes foram </a:t>
            </a:r>
            <a:r>
              <a:rPr dirty="0" sz="1200" spc="5">
                <a:latin typeface="Tahoma"/>
                <a:cs typeface="Tahoma"/>
              </a:rPr>
              <a:t>convidados </a:t>
            </a:r>
            <a:r>
              <a:rPr dirty="0" sz="1200" spc="-5">
                <a:latin typeface="Tahoma"/>
                <a:cs typeface="Tahoma"/>
              </a:rPr>
              <a:t>pela </a:t>
            </a:r>
            <a:r>
              <a:rPr dirty="0" sz="1200">
                <a:latin typeface="Tahoma"/>
                <a:cs typeface="Tahoma"/>
              </a:rPr>
              <a:t>Secretária-Geral </a:t>
            </a:r>
            <a:r>
              <a:rPr dirty="0" sz="1200" spc="-15">
                <a:latin typeface="Tahoma"/>
                <a:cs typeface="Tahoma"/>
              </a:rPr>
              <a:t>da </a:t>
            </a:r>
            <a:r>
              <a:rPr dirty="0" sz="1200" spc="-360">
                <a:latin typeface="Tahoma"/>
                <a:cs typeface="Tahoma"/>
              </a:rPr>
              <a:t> </a:t>
            </a:r>
            <a:r>
              <a:rPr dirty="0" sz="1200" spc="105">
                <a:latin typeface="Tahoma"/>
                <a:cs typeface="Tahoma"/>
              </a:rPr>
              <a:t>ONU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para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trabalharem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juntos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-20">
                <a:latin typeface="Tahoma"/>
                <a:cs typeface="Tahoma"/>
              </a:rPr>
              <a:t>na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luta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contra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mudança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climática.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Ele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destacou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que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emergência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climática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é </a:t>
            </a:r>
            <a:r>
              <a:rPr dirty="0" sz="1200" spc="-360">
                <a:latin typeface="Tahoma"/>
                <a:cs typeface="Tahoma"/>
              </a:rPr>
              <a:t> </a:t>
            </a:r>
            <a:r>
              <a:rPr dirty="0" sz="1200" spc="-20">
                <a:latin typeface="Tahoma"/>
                <a:cs typeface="Tahoma"/>
              </a:rPr>
              <a:t>uma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corrida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que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podemos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vencer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com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ações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urgentes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transformadoras.</a:t>
            </a:r>
            <a:endParaRPr sz="12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350">
              <a:latin typeface="Tahoma"/>
              <a:cs typeface="Tahoma"/>
            </a:endParaRPr>
          </a:p>
          <a:p>
            <a:pPr algn="just" marL="19685" marR="5080">
              <a:lnSpc>
                <a:spcPct val="114599"/>
              </a:lnSpc>
              <a:spcBef>
                <a:spcPts val="5"/>
              </a:spcBef>
            </a:pPr>
            <a:r>
              <a:rPr dirty="0" sz="1200" spc="-60" b="1">
                <a:latin typeface="Tahoma"/>
                <a:cs typeface="Tahoma"/>
              </a:rPr>
              <a:t>Objetivo</a:t>
            </a:r>
            <a:r>
              <a:rPr dirty="0" sz="1200" spc="-55" b="1">
                <a:latin typeface="Tahoma"/>
                <a:cs typeface="Tahoma"/>
              </a:rPr>
              <a:t> </a:t>
            </a:r>
            <a:r>
              <a:rPr dirty="0" sz="1200" spc="-95" b="1">
                <a:latin typeface="Tahoma"/>
                <a:cs typeface="Tahoma"/>
              </a:rPr>
              <a:t>da</a:t>
            </a:r>
            <a:r>
              <a:rPr dirty="0" sz="1200" spc="-50" b="1">
                <a:latin typeface="Tahoma"/>
                <a:cs typeface="Tahoma"/>
              </a:rPr>
              <a:t> </a:t>
            </a:r>
            <a:r>
              <a:rPr dirty="0" sz="1200" spc="-85" b="1">
                <a:latin typeface="Tahoma"/>
                <a:cs typeface="Tahoma"/>
              </a:rPr>
              <a:t>Cúpula:</a:t>
            </a:r>
            <a:r>
              <a:rPr dirty="0" sz="1200" spc="-35" b="1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Criar</a:t>
            </a:r>
            <a:r>
              <a:rPr dirty="0" sz="1200" spc="-5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um</a:t>
            </a:r>
            <a:r>
              <a:rPr dirty="0" sz="1200" spc="-5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plano</a:t>
            </a:r>
            <a:r>
              <a:rPr dirty="0" sz="1200" spc="-5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para</a:t>
            </a:r>
            <a:r>
              <a:rPr dirty="0" sz="1200" spc="-5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limitar</a:t>
            </a:r>
            <a:r>
              <a:rPr dirty="0" sz="1200" spc="-55">
                <a:latin typeface="Tahoma"/>
                <a:cs typeface="Tahoma"/>
              </a:rPr>
              <a:t> </a:t>
            </a:r>
            <a:r>
              <a:rPr dirty="0" sz="1200" spc="25">
                <a:latin typeface="Tahoma"/>
                <a:cs typeface="Tahoma"/>
              </a:rPr>
              <a:t>o</a:t>
            </a:r>
            <a:r>
              <a:rPr dirty="0" sz="1200" spc="-5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aquecimento</a:t>
            </a:r>
            <a:r>
              <a:rPr dirty="0" sz="1200" spc="-5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global</a:t>
            </a:r>
            <a:r>
              <a:rPr dirty="0" sz="1200" spc="-55">
                <a:latin typeface="Tahoma"/>
                <a:cs typeface="Tahoma"/>
              </a:rPr>
              <a:t> 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 spc="-5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menos</a:t>
            </a:r>
            <a:r>
              <a:rPr dirty="0" sz="1200" spc="-5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5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2°C,</a:t>
            </a:r>
            <a:r>
              <a:rPr dirty="0" sz="1200" spc="-5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tentando</a:t>
            </a:r>
            <a:r>
              <a:rPr dirty="0" sz="1200" spc="-5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mantê-lo</a:t>
            </a:r>
            <a:r>
              <a:rPr dirty="0" sz="1200" spc="-5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em </a:t>
            </a:r>
            <a:r>
              <a:rPr dirty="0" sz="1200" spc="-36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1,5°C,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conforme </a:t>
            </a:r>
            <a:r>
              <a:rPr dirty="0" sz="1200" spc="5">
                <a:latin typeface="Tahoma"/>
                <a:cs typeface="Tahoma"/>
              </a:rPr>
              <a:t>os objetivos </a:t>
            </a:r>
            <a:r>
              <a:rPr dirty="0" sz="1200" spc="15">
                <a:latin typeface="Tahoma"/>
                <a:cs typeface="Tahoma"/>
              </a:rPr>
              <a:t>do </a:t>
            </a:r>
            <a:r>
              <a:rPr dirty="0" sz="1200" spc="30">
                <a:latin typeface="Tahoma"/>
                <a:cs typeface="Tahoma"/>
              </a:rPr>
              <a:t>Acordo </a:t>
            </a:r>
            <a:r>
              <a:rPr dirty="0" sz="1200" spc="5">
                <a:latin typeface="Tahoma"/>
                <a:cs typeface="Tahoma"/>
              </a:rPr>
              <a:t>de </a:t>
            </a:r>
            <a:r>
              <a:rPr dirty="0" sz="1200" spc="-10">
                <a:latin typeface="Tahoma"/>
                <a:cs typeface="Tahoma"/>
              </a:rPr>
              <a:t>Paris. </a:t>
            </a:r>
            <a:r>
              <a:rPr dirty="0" sz="1200" spc="110">
                <a:latin typeface="Tahoma"/>
                <a:cs typeface="Tahoma"/>
              </a:rPr>
              <a:t>O </a:t>
            </a:r>
            <a:r>
              <a:rPr dirty="0" sz="1200">
                <a:latin typeface="Tahoma"/>
                <a:cs typeface="Tahoma"/>
              </a:rPr>
              <a:t>aquecimento </a:t>
            </a:r>
            <a:r>
              <a:rPr dirty="0" sz="1200" spc="-15">
                <a:latin typeface="Tahoma"/>
                <a:cs typeface="Tahoma"/>
              </a:rPr>
              <a:t>acima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desse </a:t>
            </a:r>
            <a:r>
              <a:rPr dirty="0" sz="1200" spc="5">
                <a:latin typeface="Tahoma"/>
                <a:cs typeface="Tahoma"/>
              </a:rPr>
              <a:t>limite </a:t>
            </a:r>
            <a:r>
              <a:rPr dirty="0" sz="1200" spc="-10">
                <a:latin typeface="Tahoma"/>
                <a:cs typeface="Tahoma"/>
              </a:rPr>
              <a:t>trará </a:t>
            </a:r>
            <a:r>
              <a:rPr dirty="0" sz="1200">
                <a:latin typeface="Tahoma"/>
                <a:cs typeface="Tahoma"/>
              </a:rPr>
              <a:t>impactos </a:t>
            </a:r>
            <a:r>
              <a:rPr dirty="0" sz="1200" spc="5">
                <a:latin typeface="Tahoma"/>
                <a:cs typeface="Tahoma"/>
              </a:rPr>
              <a:t> catastróficos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irreversíveis.</a:t>
            </a:r>
            <a:endParaRPr sz="12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350">
              <a:latin typeface="Tahoma"/>
              <a:cs typeface="Tahoma"/>
            </a:endParaRPr>
          </a:p>
          <a:p>
            <a:pPr marL="19685" marR="296545">
              <a:lnSpc>
                <a:spcPct val="114599"/>
              </a:lnSpc>
              <a:spcBef>
                <a:spcPts val="5"/>
              </a:spcBef>
            </a:pPr>
            <a:r>
              <a:rPr dirty="0" sz="1200" spc="-90" b="1">
                <a:latin typeface="Tahoma"/>
                <a:cs typeface="Tahoma"/>
              </a:rPr>
              <a:t>Seu </a:t>
            </a:r>
            <a:r>
              <a:rPr dirty="0" sz="1200" spc="-85" b="1">
                <a:latin typeface="Tahoma"/>
                <a:cs typeface="Tahoma"/>
              </a:rPr>
              <a:t>grupo </a:t>
            </a:r>
            <a:r>
              <a:rPr dirty="0" sz="1200" spc="-80" b="1">
                <a:latin typeface="Tahoma"/>
                <a:cs typeface="Tahoma"/>
              </a:rPr>
              <a:t>inclui: </a:t>
            </a:r>
            <a:r>
              <a:rPr dirty="0" sz="1200" spc="5">
                <a:latin typeface="Tahoma"/>
                <a:cs typeface="Tahoma"/>
              </a:rPr>
              <a:t>Grandes </a:t>
            </a:r>
            <a:r>
              <a:rPr dirty="0" sz="1200" spc="-5">
                <a:latin typeface="Tahoma"/>
                <a:cs typeface="Tahoma"/>
              </a:rPr>
              <a:t>organizações </a:t>
            </a:r>
            <a:r>
              <a:rPr dirty="0" sz="1200" spc="-15">
                <a:latin typeface="Tahoma"/>
                <a:cs typeface="Tahoma"/>
              </a:rPr>
              <a:t>ambientais, </a:t>
            </a:r>
            <a:r>
              <a:rPr dirty="0" sz="1200" spc="5">
                <a:latin typeface="Tahoma"/>
                <a:cs typeface="Tahoma"/>
              </a:rPr>
              <a:t>movimentos </a:t>
            </a:r>
            <a:r>
              <a:rPr dirty="0" sz="1200" spc="-5">
                <a:latin typeface="Tahoma"/>
                <a:cs typeface="Tahoma"/>
              </a:rPr>
              <a:t>juvenis </a:t>
            </a:r>
            <a:r>
              <a:rPr dirty="0" sz="1200">
                <a:latin typeface="Tahoma"/>
                <a:cs typeface="Tahoma"/>
              </a:rPr>
              <a:t>e representantes </a:t>
            </a:r>
            <a:r>
              <a:rPr dirty="0" sz="1200" spc="-15">
                <a:latin typeface="Tahoma"/>
                <a:cs typeface="Tahoma"/>
              </a:rPr>
              <a:t>das 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comunidades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mais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vulneráveis,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como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pequenas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nações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insulares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povos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indígenas,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que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estão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20">
                <a:latin typeface="Tahoma"/>
                <a:cs typeface="Tahoma"/>
              </a:rPr>
              <a:t>na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linha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 </a:t>
            </a:r>
            <a:r>
              <a:rPr dirty="0" sz="1200" spc="-360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frente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da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mudança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climática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dependem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da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limitação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15">
                <a:latin typeface="Tahoma"/>
                <a:cs typeface="Tahoma"/>
              </a:rPr>
              <a:t>do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aquecimento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para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sobreviver.</a:t>
            </a:r>
            <a:endParaRPr sz="1200">
              <a:latin typeface="Tahoma"/>
              <a:cs typeface="Tahoma"/>
            </a:endParaRPr>
          </a:p>
          <a:p>
            <a:pPr marL="52069" marR="508634">
              <a:lnSpc>
                <a:spcPct val="114599"/>
              </a:lnSpc>
              <a:spcBef>
                <a:spcPts val="375"/>
              </a:spcBef>
            </a:pPr>
            <a:r>
              <a:rPr dirty="0" sz="1200" spc="-100" b="1">
                <a:latin typeface="Tahoma"/>
                <a:cs typeface="Tahoma"/>
              </a:rPr>
              <a:t>Suas</a:t>
            </a:r>
            <a:r>
              <a:rPr dirty="0" sz="1200" spc="-55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prioridades</a:t>
            </a:r>
            <a:r>
              <a:rPr dirty="0" sz="1200" spc="-50" b="1">
                <a:latin typeface="Tahoma"/>
                <a:cs typeface="Tahoma"/>
              </a:rPr>
              <a:t> </a:t>
            </a:r>
            <a:r>
              <a:rPr dirty="0" sz="1200" spc="-70" b="1">
                <a:latin typeface="Tahoma"/>
                <a:cs typeface="Tahoma"/>
              </a:rPr>
              <a:t>políticas</a:t>
            </a:r>
            <a:r>
              <a:rPr dirty="0" sz="1200" spc="-50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estão</a:t>
            </a:r>
            <a:r>
              <a:rPr dirty="0" sz="1200" spc="-50" b="1">
                <a:latin typeface="Tahoma"/>
                <a:cs typeface="Tahoma"/>
              </a:rPr>
              <a:t> </a:t>
            </a:r>
            <a:r>
              <a:rPr dirty="0" sz="1200" spc="-85" b="1">
                <a:latin typeface="Tahoma"/>
                <a:cs typeface="Tahoma"/>
              </a:rPr>
              <a:t>listadas</a:t>
            </a:r>
            <a:r>
              <a:rPr dirty="0" sz="1200" spc="-50" b="1">
                <a:latin typeface="Tahoma"/>
                <a:cs typeface="Tahoma"/>
              </a:rPr>
              <a:t> </a:t>
            </a:r>
            <a:r>
              <a:rPr dirty="0" sz="1200" spc="-85" b="1">
                <a:latin typeface="Tahoma"/>
                <a:cs typeface="Tahoma"/>
              </a:rPr>
              <a:t>abaixo.</a:t>
            </a:r>
            <a:r>
              <a:rPr dirty="0" sz="1200" spc="-50" b="1">
                <a:latin typeface="Tahoma"/>
                <a:cs typeface="Tahoma"/>
              </a:rPr>
              <a:t> </a:t>
            </a:r>
            <a:r>
              <a:rPr dirty="0" sz="1200" spc="-30" b="1">
                <a:latin typeface="Tahoma"/>
                <a:cs typeface="Tahoma"/>
              </a:rPr>
              <a:t>No</a:t>
            </a:r>
            <a:r>
              <a:rPr dirty="0" sz="1200" spc="-50" b="1">
                <a:latin typeface="Tahoma"/>
                <a:cs typeface="Tahoma"/>
              </a:rPr>
              <a:t> </a:t>
            </a:r>
            <a:r>
              <a:rPr dirty="0" sz="1200" spc="-80" b="1">
                <a:latin typeface="Tahoma"/>
                <a:cs typeface="Tahoma"/>
              </a:rPr>
              <a:t>entanto,</a:t>
            </a:r>
            <a:r>
              <a:rPr dirty="0" sz="1200" spc="-55" b="1">
                <a:latin typeface="Tahoma"/>
                <a:cs typeface="Tahoma"/>
              </a:rPr>
              <a:t> </a:t>
            </a:r>
            <a:r>
              <a:rPr dirty="0" sz="1200" spc="-60" b="1">
                <a:latin typeface="Tahoma"/>
                <a:cs typeface="Tahoma"/>
              </a:rPr>
              <a:t>você</a:t>
            </a:r>
            <a:r>
              <a:rPr dirty="0" sz="1200" spc="-50" b="1">
                <a:latin typeface="Tahoma"/>
                <a:cs typeface="Tahoma"/>
              </a:rPr>
              <a:t> </a:t>
            </a:r>
            <a:r>
              <a:rPr dirty="0" sz="1200" spc="-70" b="1">
                <a:latin typeface="Tahoma"/>
                <a:cs typeface="Tahoma"/>
              </a:rPr>
              <a:t>pode</a:t>
            </a:r>
            <a:r>
              <a:rPr dirty="0" sz="1200" spc="-50" b="1">
                <a:latin typeface="Tahoma"/>
                <a:cs typeface="Tahoma"/>
              </a:rPr>
              <a:t> </a:t>
            </a:r>
            <a:r>
              <a:rPr dirty="0" sz="1200" spc="-70" b="1">
                <a:latin typeface="Tahoma"/>
                <a:cs typeface="Tahoma"/>
              </a:rPr>
              <a:t>propor</a:t>
            </a:r>
            <a:r>
              <a:rPr dirty="0" sz="1200" spc="-50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ou</a:t>
            </a:r>
            <a:r>
              <a:rPr dirty="0" sz="1200" spc="-50" b="1">
                <a:latin typeface="Tahoma"/>
                <a:cs typeface="Tahoma"/>
              </a:rPr>
              <a:t> </a:t>
            </a:r>
            <a:r>
              <a:rPr dirty="0" sz="1200" spc="-80" b="1">
                <a:latin typeface="Tahoma"/>
                <a:cs typeface="Tahoma"/>
              </a:rPr>
              <a:t>bloquear</a:t>
            </a:r>
            <a:r>
              <a:rPr dirty="0" sz="1200" spc="-50" b="1">
                <a:latin typeface="Tahoma"/>
                <a:cs typeface="Tahoma"/>
              </a:rPr>
              <a:t> </a:t>
            </a:r>
            <a:r>
              <a:rPr dirty="0" sz="1200" spc="-85" b="1">
                <a:latin typeface="Tahoma"/>
                <a:cs typeface="Tahoma"/>
              </a:rPr>
              <a:t>qualquer </a:t>
            </a:r>
            <a:r>
              <a:rPr dirty="0" sz="1200" spc="-340" b="1">
                <a:latin typeface="Tahoma"/>
                <a:cs typeface="Tahoma"/>
              </a:rPr>
              <a:t> </a:t>
            </a:r>
            <a:r>
              <a:rPr dirty="0" sz="1200" spc="-65" b="1">
                <a:latin typeface="Tahoma"/>
                <a:cs typeface="Tahoma"/>
              </a:rPr>
              <a:t>política </a:t>
            </a:r>
            <a:r>
              <a:rPr dirty="0" sz="1200" spc="-75" b="1">
                <a:latin typeface="Tahoma"/>
                <a:cs typeface="Tahoma"/>
              </a:rPr>
              <a:t>disponível.</a:t>
            </a:r>
            <a:endParaRPr sz="1200">
              <a:latin typeface="Tahoma"/>
              <a:cs typeface="Tahoma"/>
            </a:endParaRPr>
          </a:p>
          <a:p>
            <a:pPr algn="just" marL="151765" marR="280035" indent="-139700">
              <a:lnSpc>
                <a:spcPct val="114599"/>
              </a:lnSpc>
              <a:spcBef>
                <a:spcPts val="685"/>
              </a:spcBef>
              <a:buFont typeface="Tahoma"/>
              <a:buAutoNum type="arabicPeriod"/>
              <a:tabLst>
                <a:tab pos="152400" algn="l"/>
              </a:tabLst>
            </a:pPr>
            <a:r>
              <a:rPr dirty="0" sz="1200" spc="-80" b="1">
                <a:latin typeface="Tahoma"/>
                <a:cs typeface="Tahoma"/>
              </a:rPr>
              <a:t>Limitar </a:t>
            </a:r>
            <a:r>
              <a:rPr dirty="0" sz="1200" spc="-55" b="1">
                <a:latin typeface="Tahoma"/>
                <a:cs typeface="Tahoma"/>
              </a:rPr>
              <a:t>o </a:t>
            </a:r>
            <a:r>
              <a:rPr dirty="0" sz="1200" spc="-80" b="1">
                <a:latin typeface="Tahoma"/>
                <a:cs typeface="Tahoma"/>
              </a:rPr>
              <a:t>aquecimento </a:t>
            </a:r>
            <a:r>
              <a:rPr dirty="0" sz="1200" spc="-110" b="1">
                <a:latin typeface="Tahoma"/>
                <a:cs typeface="Tahoma"/>
              </a:rPr>
              <a:t>a </a:t>
            </a:r>
            <a:r>
              <a:rPr dirty="0" sz="1200" spc="-100" b="1">
                <a:latin typeface="Tahoma"/>
                <a:cs typeface="Tahoma"/>
              </a:rPr>
              <a:t>bem </a:t>
            </a:r>
            <a:r>
              <a:rPr dirty="0" sz="1200" spc="-85" b="1">
                <a:latin typeface="Tahoma"/>
                <a:cs typeface="Tahoma"/>
              </a:rPr>
              <a:t>abaixo </a:t>
            </a:r>
            <a:r>
              <a:rPr dirty="0" sz="1200" spc="-75" b="1">
                <a:latin typeface="Tahoma"/>
                <a:cs typeface="Tahoma"/>
              </a:rPr>
              <a:t>de 2°C, de preferência </a:t>
            </a:r>
            <a:r>
              <a:rPr dirty="0" sz="1200" spc="-85" b="1">
                <a:latin typeface="Tahoma"/>
                <a:cs typeface="Tahoma"/>
              </a:rPr>
              <a:t>1,5°C: </a:t>
            </a:r>
            <a:r>
              <a:rPr dirty="0" sz="1200" spc="-5">
                <a:latin typeface="Tahoma"/>
                <a:cs typeface="Tahoma"/>
              </a:rPr>
              <a:t>Para </a:t>
            </a:r>
            <a:r>
              <a:rPr dirty="0" sz="1200" spc="5">
                <a:latin typeface="Tahoma"/>
                <a:cs typeface="Tahoma"/>
              </a:rPr>
              <a:t>proteger </a:t>
            </a:r>
            <a:r>
              <a:rPr dirty="0" sz="1200" spc="-25">
                <a:latin typeface="Tahoma"/>
                <a:cs typeface="Tahoma"/>
              </a:rPr>
              <a:t>as </a:t>
            </a:r>
            <a:r>
              <a:rPr dirty="0" sz="1200" spc="5">
                <a:latin typeface="Tahoma"/>
                <a:cs typeface="Tahoma"/>
              </a:rPr>
              <a:t>populações </a:t>
            </a:r>
            <a:r>
              <a:rPr dirty="0" sz="1200" spc="-5">
                <a:latin typeface="Tahoma"/>
                <a:cs typeface="Tahoma"/>
              </a:rPr>
              <a:t>jovens </a:t>
            </a:r>
            <a:r>
              <a:rPr dirty="0" sz="1200" spc="-36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vulneráveis,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que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sofrerão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mais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com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os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desastres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climáticos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crises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saúde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pública.</a:t>
            </a:r>
            <a:endParaRPr sz="1200">
              <a:latin typeface="Tahoma"/>
              <a:cs typeface="Tahoma"/>
            </a:endParaRPr>
          </a:p>
          <a:p>
            <a:pPr algn="just" marL="151765" marR="280035" indent="-139700">
              <a:lnSpc>
                <a:spcPct val="114599"/>
              </a:lnSpc>
              <a:buFont typeface="Tahoma"/>
              <a:buAutoNum type="arabicPeriod"/>
              <a:tabLst>
                <a:tab pos="152400" algn="l"/>
              </a:tabLst>
            </a:pPr>
            <a:r>
              <a:rPr dirty="0" sz="1200" spc="-70" b="1">
                <a:latin typeface="Tahoma"/>
                <a:cs typeface="Tahoma"/>
              </a:rPr>
              <a:t>Alcançar </a:t>
            </a:r>
            <a:r>
              <a:rPr dirty="0" sz="1200" spc="-165" b="1">
                <a:latin typeface="Tahoma"/>
                <a:cs typeface="Tahoma"/>
              </a:rPr>
              <a:t>100%</a:t>
            </a:r>
            <a:r>
              <a:rPr dirty="0" sz="1200" spc="-160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de </a:t>
            </a:r>
            <a:r>
              <a:rPr dirty="0" sz="1200" spc="-90" b="1">
                <a:latin typeface="Tahoma"/>
                <a:cs typeface="Tahoma"/>
              </a:rPr>
              <a:t>energia </a:t>
            </a:r>
            <a:r>
              <a:rPr dirty="0" sz="1200" spc="-75" b="1">
                <a:latin typeface="Tahoma"/>
                <a:cs typeface="Tahoma"/>
              </a:rPr>
              <a:t>renovável </a:t>
            </a:r>
            <a:r>
              <a:rPr dirty="0" sz="1200" spc="-90" b="1">
                <a:latin typeface="Tahoma"/>
                <a:cs typeface="Tahoma"/>
              </a:rPr>
              <a:t>rapidamente: </a:t>
            </a:r>
            <a:r>
              <a:rPr dirty="0" sz="1200" spc="10">
                <a:latin typeface="Tahoma"/>
                <a:cs typeface="Tahoma"/>
              </a:rPr>
              <a:t>Através </a:t>
            </a:r>
            <a:r>
              <a:rPr dirty="0" sz="1200" spc="5">
                <a:latin typeface="Tahoma"/>
                <a:cs typeface="Tahoma"/>
              </a:rPr>
              <a:t>de </a:t>
            </a:r>
            <a:r>
              <a:rPr dirty="0" sz="1200" spc="-15">
                <a:latin typeface="Tahoma"/>
                <a:cs typeface="Tahoma"/>
              </a:rPr>
              <a:t>um </a:t>
            </a:r>
            <a:r>
              <a:rPr dirty="0" sz="1200" spc="5">
                <a:latin typeface="Tahoma"/>
                <a:cs typeface="Tahoma"/>
              </a:rPr>
              <a:t>alto </a:t>
            </a:r>
            <a:r>
              <a:rPr dirty="0" sz="1200" spc="10">
                <a:latin typeface="Tahoma"/>
                <a:cs typeface="Tahoma"/>
              </a:rPr>
              <a:t>preço </a:t>
            </a:r>
            <a:r>
              <a:rPr dirty="0" sz="1200" spc="15">
                <a:latin typeface="Tahoma"/>
                <a:cs typeface="Tahoma"/>
              </a:rPr>
              <a:t>do </a:t>
            </a:r>
            <a:r>
              <a:rPr dirty="0" sz="1200" spc="-5">
                <a:latin typeface="Tahoma"/>
                <a:cs typeface="Tahoma"/>
              </a:rPr>
              <a:t>carbono, </a:t>
            </a:r>
            <a:r>
              <a:rPr dirty="0" sz="1200">
                <a:latin typeface="Tahoma"/>
                <a:cs typeface="Tahoma"/>
              </a:rPr>
              <a:t>subsídios </a:t>
            </a:r>
            <a:r>
              <a:rPr dirty="0" sz="1200" spc="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para </a:t>
            </a:r>
            <a:r>
              <a:rPr dirty="0" sz="1200">
                <a:latin typeface="Tahoma"/>
                <a:cs typeface="Tahoma"/>
              </a:rPr>
              <a:t>renováveis e </a:t>
            </a:r>
            <a:r>
              <a:rPr dirty="0" sz="1200" spc="5">
                <a:latin typeface="Tahoma"/>
                <a:cs typeface="Tahoma"/>
              </a:rPr>
              <a:t>impostos sobre combustíveis </a:t>
            </a:r>
            <a:r>
              <a:rPr dirty="0" sz="1200" spc="-10">
                <a:latin typeface="Tahoma"/>
                <a:cs typeface="Tahoma"/>
              </a:rPr>
              <a:t>fósseis, </a:t>
            </a:r>
            <a:r>
              <a:rPr dirty="0" sz="1200" spc="10">
                <a:latin typeface="Tahoma"/>
                <a:cs typeface="Tahoma"/>
              </a:rPr>
              <a:t>cortando </a:t>
            </a:r>
            <a:r>
              <a:rPr dirty="0" sz="1200" spc="-5">
                <a:latin typeface="Tahoma"/>
                <a:cs typeface="Tahoma"/>
              </a:rPr>
              <a:t>imediatamente </a:t>
            </a:r>
            <a:r>
              <a:rPr dirty="0" sz="1200" spc="-35">
                <a:latin typeface="Tahoma"/>
                <a:cs typeface="Tahoma"/>
              </a:rPr>
              <a:t>a </a:t>
            </a:r>
            <a:r>
              <a:rPr dirty="0" sz="1200">
                <a:latin typeface="Tahoma"/>
                <a:cs typeface="Tahoma"/>
              </a:rPr>
              <a:t>extração </a:t>
            </a:r>
            <a:r>
              <a:rPr dirty="0" sz="1200" spc="-10">
                <a:latin typeface="Tahoma"/>
                <a:cs typeface="Tahoma"/>
              </a:rPr>
              <a:t>desses </a:t>
            </a:r>
            <a:r>
              <a:rPr dirty="0" sz="1200" spc="-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combustíveis.</a:t>
            </a:r>
            <a:endParaRPr sz="1200">
              <a:latin typeface="Tahoma"/>
              <a:cs typeface="Tahoma"/>
            </a:endParaRPr>
          </a:p>
          <a:p>
            <a:pPr algn="just" marL="151765" marR="280035" indent="-139700">
              <a:lnSpc>
                <a:spcPct val="114599"/>
              </a:lnSpc>
              <a:buFont typeface="Tahoma"/>
              <a:buAutoNum type="arabicPeriod"/>
              <a:tabLst>
                <a:tab pos="152400" algn="l"/>
              </a:tabLst>
            </a:pPr>
            <a:r>
              <a:rPr dirty="0" sz="1200" spc="-80" b="1">
                <a:latin typeface="Tahoma"/>
                <a:cs typeface="Tahoma"/>
              </a:rPr>
              <a:t>Reduzir</a:t>
            </a:r>
            <a:r>
              <a:rPr dirty="0" sz="1200" spc="-75" b="1">
                <a:latin typeface="Tahoma"/>
                <a:cs typeface="Tahoma"/>
              </a:rPr>
              <a:t> </a:t>
            </a:r>
            <a:r>
              <a:rPr dirty="0" sz="1200" spc="-55" b="1">
                <a:latin typeface="Tahoma"/>
                <a:cs typeface="Tahoma"/>
              </a:rPr>
              <a:t>o</a:t>
            </a:r>
            <a:r>
              <a:rPr dirty="0" sz="1200" spc="-50" b="1">
                <a:latin typeface="Tahoma"/>
                <a:cs typeface="Tahoma"/>
              </a:rPr>
              <a:t> </a:t>
            </a:r>
            <a:r>
              <a:rPr dirty="0" sz="1200" spc="-95" b="1">
                <a:latin typeface="Tahoma"/>
                <a:cs typeface="Tahoma"/>
              </a:rPr>
              <a:t>desmatamento:</a:t>
            </a:r>
            <a:r>
              <a:rPr dirty="0" sz="1200" spc="-90" b="1">
                <a:latin typeface="Tahoma"/>
                <a:cs typeface="Tahoma"/>
              </a:rPr>
              <a:t> </a:t>
            </a:r>
            <a:r>
              <a:rPr dirty="0" sz="1200" spc="-5" b="1">
                <a:latin typeface="Tahoma"/>
                <a:cs typeface="Tahoma"/>
              </a:rPr>
              <a:t>P</a:t>
            </a:r>
            <a:r>
              <a:rPr dirty="0" sz="1200" spc="-5">
                <a:latin typeface="Tahoma"/>
                <a:cs typeface="Tahoma"/>
              </a:rPr>
              <a:t>roteger</a:t>
            </a:r>
            <a:r>
              <a:rPr dirty="0" sz="120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florestas</a:t>
            </a:r>
            <a:r>
              <a:rPr dirty="0" sz="1200" spc="1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comunidades</a:t>
            </a:r>
            <a:r>
              <a:rPr dirty="0" sz="1200" spc="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indígenas</a:t>
            </a:r>
            <a:r>
              <a:rPr dirty="0" sz="1200" spc="-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que</a:t>
            </a:r>
            <a:r>
              <a:rPr dirty="0" sz="1200" spc="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dependem</a:t>
            </a:r>
            <a:r>
              <a:rPr dirty="0" sz="1200" spc="5">
                <a:latin typeface="Tahoma"/>
                <a:cs typeface="Tahoma"/>
              </a:rPr>
              <a:t> </a:t>
            </a:r>
            <a:r>
              <a:rPr dirty="0" sz="1200" spc="-25">
                <a:latin typeface="Tahoma"/>
                <a:cs typeface="Tahoma"/>
              </a:rPr>
              <a:t>delas, </a:t>
            </a:r>
            <a:r>
              <a:rPr dirty="0" sz="1200" spc="-2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preservando</a:t>
            </a:r>
            <a:r>
              <a:rPr dirty="0" sz="1200" spc="-7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recursos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naturais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biodiversidade.</a:t>
            </a:r>
            <a:endParaRPr sz="1200">
              <a:latin typeface="Tahoma"/>
              <a:cs typeface="Tahoma"/>
            </a:endParaRPr>
          </a:p>
          <a:p>
            <a:pPr algn="just" marL="151765" marR="280035" indent="-139700">
              <a:lnSpc>
                <a:spcPct val="114599"/>
              </a:lnSpc>
              <a:buFont typeface="Tahoma"/>
              <a:buAutoNum type="arabicPeriod"/>
              <a:tabLst>
                <a:tab pos="152400" algn="l"/>
              </a:tabLst>
            </a:pPr>
            <a:r>
              <a:rPr dirty="0" sz="1200" spc="-75" b="1">
                <a:latin typeface="Tahoma"/>
                <a:cs typeface="Tahoma"/>
              </a:rPr>
              <a:t>Cautela </a:t>
            </a:r>
            <a:r>
              <a:rPr dirty="0" sz="1200" spc="-85" b="1">
                <a:latin typeface="Tahoma"/>
                <a:cs typeface="Tahoma"/>
              </a:rPr>
              <a:t>com </a:t>
            </a:r>
            <a:r>
              <a:rPr dirty="0" sz="1200" spc="-70" b="1">
                <a:latin typeface="Tahoma"/>
                <a:cs typeface="Tahoma"/>
              </a:rPr>
              <a:t>políticas </a:t>
            </a:r>
            <a:r>
              <a:rPr dirty="0" sz="1200" spc="-80" b="1">
                <a:latin typeface="Tahoma"/>
                <a:cs typeface="Tahoma"/>
              </a:rPr>
              <a:t>que </a:t>
            </a:r>
            <a:r>
              <a:rPr dirty="0" sz="1200" spc="-105" b="1">
                <a:latin typeface="Tahoma"/>
                <a:cs typeface="Tahoma"/>
              </a:rPr>
              <a:t>ameaçam </a:t>
            </a:r>
            <a:r>
              <a:rPr dirty="0" sz="1200" spc="-110" b="1">
                <a:latin typeface="Tahoma"/>
                <a:cs typeface="Tahoma"/>
              </a:rPr>
              <a:t>a </a:t>
            </a:r>
            <a:r>
              <a:rPr dirty="0" sz="1200" spc="-75" b="1">
                <a:latin typeface="Tahoma"/>
                <a:cs typeface="Tahoma"/>
              </a:rPr>
              <a:t>produção de </a:t>
            </a:r>
            <a:r>
              <a:rPr dirty="0" sz="1200" spc="-85" b="1">
                <a:latin typeface="Tahoma"/>
                <a:cs typeface="Tahoma"/>
              </a:rPr>
              <a:t>alimentos </a:t>
            </a:r>
            <a:r>
              <a:rPr dirty="0" sz="1200" spc="-75" b="1">
                <a:latin typeface="Tahoma"/>
                <a:cs typeface="Tahoma"/>
              </a:rPr>
              <a:t>e </a:t>
            </a:r>
            <a:r>
              <a:rPr dirty="0" sz="1200" spc="-70" b="1">
                <a:latin typeface="Tahoma"/>
                <a:cs typeface="Tahoma"/>
              </a:rPr>
              <a:t>direitos </a:t>
            </a:r>
            <a:r>
              <a:rPr dirty="0" sz="1200" spc="-75" b="1">
                <a:latin typeface="Tahoma"/>
                <a:cs typeface="Tahoma"/>
              </a:rPr>
              <a:t>sobre </a:t>
            </a:r>
            <a:r>
              <a:rPr dirty="0" sz="1200" spc="-110" b="1">
                <a:latin typeface="Tahoma"/>
                <a:cs typeface="Tahoma"/>
              </a:rPr>
              <a:t>a </a:t>
            </a:r>
            <a:r>
              <a:rPr dirty="0" sz="1200" spc="-85" b="1">
                <a:latin typeface="Tahoma"/>
                <a:cs typeface="Tahoma"/>
              </a:rPr>
              <a:t>terra: </a:t>
            </a:r>
            <a:r>
              <a:rPr dirty="0" sz="1200" spc="10">
                <a:latin typeface="Tahoma"/>
                <a:cs typeface="Tahoma"/>
              </a:rPr>
              <a:t>Políticas como </a:t>
            </a:r>
            <a:r>
              <a:rPr dirty="0" sz="1200" spc="1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reflorestamento </a:t>
            </a:r>
            <a:r>
              <a:rPr dirty="0" sz="1200">
                <a:latin typeface="Tahoma"/>
                <a:cs typeface="Tahoma"/>
              </a:rPr>
              <a:t>e bioenergia </a:t>
            </a:r>
            <a:r>
              <a:rPr dirty="0" sz="1200" spc="5">
                <a:latin typeface="Tahoma"/>
                <a:cs typeface="Tahoma"/>
              </a:rPr>
              <a:t>com </a:t>
            </a:r>
            <a:r>
              <a:rPr dirty="0" sz="1200" spc="-5">
                <a:latin typeface="Tahoma"/>
                <a:cs typeface="Tahoma"/>
              </a:rPr>
              <a:t>captura </a:t>
            </a:r>
            <a:r>
              <a:rPr dirty="0" sz="1200" spc="5">
                <a:latin typeface="Tahoma"/>
                <a:cs typeface="Tahoma"/>
              </a:rPr>
              <a:t>de carbono </a:t>
            </a:r>
            <a:r>
              <a:rPr dirty="0" sz="1200">
                <a:latin typeface="Tahoma"/>
                <a:cs typeface="Tahoma"/>
              </a:rPr>
              <a:t>requerem </a:t>
            </a:r>
            <a:r>
              <a:rPr dirty="0" sz="1200" spc="-15">
                <a:latin typeface="Tahoma"/>
                <a:cs typeface="Tahoma"/>
              </a:rPr>
              <a:t>grandes </a:t>
            </a:r>
            <a:r>
              <a:rPr dirty="0" sz="1200" spc="-20">
                <a:latin typeface="Tahoma"/>
                <a:cs typeface="Tahoma"/>
              </a:rPr>
              <a:t>áreas </a:t>
            </a:r>
            <a:r>
              <a:rPr dirty="0" sz="1200" spc="5">
                <a:latin typeface="Tahoma"/>
                <a:cs typeface="Tahoma"/>
              </a:rPr>
              <a:t>de </a:t>
            </a:r>
            <a:r>
              <a:rPr dirty="0" sz="1200" spc="-15">
                <a:latin typeface="Tahoma"/>
                <a:cs typeface="Tahoma"/>
              </a:rPr>
              <a:t>terra, </a:t>
            </a:r>
            <a:r>
              <a:rPr dirty="0" sz="1200" spc="25">
                <a:latin typeface="Tahoma"/>
                <a:cs typeface="Tahoma"/>
              </a:rPr>
              <a:t>o </a:t>
            </a:r>
            <a:r>
              <a:rPr dirty="0" sz="1200">
                <a:latin typeface="Tahoma"/>
                <a:cs typeface="Tahoma"/>
              </a:rPr>
              <a:t>que </a:t>
            </a:r>
            <a:r>
              <a:rPr dirty="0" sz="1200" spc="10">
                <a:latin typeface="Tahoma"/>
                <a:cs typeface="Tahoma"/>
              </a:rPr>
              <a:t>pode </a:t>
            </a:r>
            <a:r>
              <a:rPr dirty="0" sz="1200" spc="1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prejudicar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produção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alimentos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deslocar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comunidades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vulneráveis.</a:t>
            </a:r>
            <a:endParaRPr sz="1200">
              <a:latin typeface="Tahoma"/>
              <a:cs typeface="Tahoma"/>
            </a:endParaRPr>
          </a:p>
          <a:p>
            <a:pPr algn="just" marL="151765" marR="280035" indent="-139700">
              <a:lnSpc>
                <a:spcPct val="114599"/>
              </a:lnSpc>
              <a:buFont typeface="Tahoma"/>
              <a:buAutoNum type="arabicPeriod"/>
              <a:tabLst>
                <a:tab pos="152400" algn="l"/>
              </a:tabLst>
            </a:pPr>
            <a:r>
              <a:rPr dirty="0" sz="1200" spc="-70" b="1">
                <a:latin typeface="Tahoma"/>
                <a:cs typeface="Tahoma"/>
              </a:rPr>
              <a:t>Lobby</a:t>
            </a:r>
            <a:r>
              <a:rPr dirty="0" sz="1200" spc="-65" b="1">
                <a:latin typeface="Tahoma"/>
                <a:cs typeface="Tahoma"/>
              </a:rPr>
              <a:t> </a:t>
            </a:r>
            <a:r>
              <a:rPr dirty="0" sz="1200" spc="-70" b="1">
                <a:latin typeface="Tahoma"/>
                <a:cs typeface="Tahoma"/>
              </a:rPr>
              <a:t>por</a:t>
            </a:r>
            <a:r>
              <a:rPr dirty="0" sz="1200" spc="-65" b="1">
                <a:latin typeface="Tahoma"/>
                <a:cs typeface="Tahoma"/>
              </a:rPr>
              <a:t> </a:t>
            </a:r>
            <a:r>
              <a:rPr dirty="0" sz="1200" spc="-80" b="1">
                <a:latin typeface="Tahoma"/>
                <a:cs typeface="Tahoma"/>
              </a:rPr>
              <a:t>ações</a:t>
            </a:r>
            <a:r>
              <a:rPr dirty="0" sz="1200" spc="-75" b="1">
                <a:latin typeface="Tahoma"/>
                <a:cs typeface="Tahoma"/>
              </a:rPr>
              <a:t> fortes:</a:t>
            </a:r>
            <a:r>
              <a:rPr dirty="0" sz="1200" spc="-70" b="1">
                <a:latin typeface="Tahoma"/>
                <a:cs typeface="Tahoma"/>
              </a:rPr>
              <a:t> </a:t>
            </a:r>
            <a:r>
              <a:rPr dirty="0" sz="1200" spc="25">
                <a:latin typeface="Tahoma"/>
                <a:cs typeface="Tahoma"/>
              </a:rPr>
              <a:t>Como </a:t>
            </a:r>
            <a:r>
              <a:rPr dirty="0" sz="1200">
                <a:latin typeface="Tahoma"/>
                <a:cs typeface="Tahoma"/>
              </a:rPr>
              <a:t>ativistas </a:t>
            </a:r>
            <a:r>
              <a:rPr dirty="0" sz="1200" spc="-5">
                <a:latin typeface="Tahoma"/>
                <a:cs typeface="Tahoma"/>
              </a:rPr>
              <a:t>independentes, </a:t>
            </a:r>
            <a:r>
              <a:rPr dirty="0" sz="1200" spc="-15">
                <a:latin typeface="Tahoma"/>
                <a:cs typeface="Tahoma"/>
              </a:rPr>
              <a:t>usar </a:t>
            </a:r>
            <a:r>
              <a:rPr dirty="0" sz="1200">
                <a:latin typeface="Tahoma"/>
                <a:cs typeface="Tahoma"/>
              </a:rPr>
              <a:t>táticas </a:t>
            </a:r>
            <a:r>
              <a:rPr dirty="0" sz="1200" spc="-5">
                <a:latin typeface="Tahoma"/>
                <a:cs typeface="Tahoma"/>
              </a:rPr>
              <a:t>não </a:t>
            </a:r>
            <a:r>
              <a:rPr dirty="0" sz="1200" spc="5">
                <a:latin typeface="Tahoma"/>
                <a:cs typeface="Tahoma"/>
              </a:rPr>
              <a:t>violentas </a:t>
            </a:r>
            <a:r>
              <a:rPr dirty="0" sz="1200" spc="-15">
                <a:latin typeface="Tahoma"/>
                <a:cs typeface="Tahoma"/>
              </a:rPr>
              <a:t>para chamar </a:t>
            </a:r>
            <a:r>
              <a:rPr dirty="0" sz="1200" spc="-35">
                <a:latin typeface="Tahoma"/>
                <a:cs typeface="Tahoma"/>
              </a:rPr>
              <a:t>a </a:t>
            </a:r>
            <a:r>
              <a:rPr dirty="0" sz="1200" spc="-3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atenção </a:t>
            </a:r>
            <a:r>
              <a:rPr dirty="0" sz="1200" spc="5">
                <a:latin typeface="Tahoma"/>
                <a:cs typeface="Tahoma"/>
              </a:rPr>
              <a:t>dos </a:t>
            </a:r>
            <a:r>
              <a:rPr dirty="0" sz="1200" spc="-5">
                <a:latin typeface="Tahoma"/>
                <a:cs typeface="Tahoma"/>
              </a:rPr>
              <a:t>poderosos, </a:t>
            </a:r>
            <a:r>
              <a:rPr dirty="0" sz="1200" spc="5">
                <a:latin typeface="Tahoma"/>
                <a:cs typeface="Tahoma"/>
              </a:rPr>
              <a:t>enfatizando </a:t>
            </a:r>
            <a:r>
              <a:rPr dirty="0" sz="1200" spc="-35">
                <a:latin typeface="Tahoma"/>
                <a:cs typeface="Tahoma"/>
              </a:rPr>
              <a:t>a </a:t>
            </a:r>
            <a:r>
              <a:rPr dirty="0" sz="1200" spc="-5">
                <a:latin typeface="Tahoma"/>
                <a:cs typeface="Tahoma"/>
              </a:rPr>
              <a:t>moralidade </a:t>
            </a:r>
            <a:r>
              <a:rPr dirty="0" sz="1200" spc="-15">
                <a:latin typeface="Tahoma"/>
                <a:cs typeface="Tahoma"/>
              </a:rPr>
              <a:t>da causa </a:t>
            </a:r>
            <a:r>
              <a:rPr dirty="0" sz="1200">
                <a:latin typeface="Tahoma"/>
                <a:cs typeface="Tahoma"/>
              </a:rPr>
              <a:t>e lembrando </a:t>
            </a:r>
            <a:r>
              <a:rPr dirty="0" sz="1200" spc="-25">
                <a:latin typeface="Tahoma"/>
                <a:cs typeface="Tahoma"/>
              </a:rPr>
              <a:t>as </a:t>
            </a:r>
            <a:r>
              <a:rPr dirty="0" sz="1200" spc="-10">
                <a:latin typeface="Tahoma"/>
                <a:cs typeface="Tahoma"/>
              </a:rPr>
              <a:t>pessoas </a:t>
            </a:r>
            <a:r>
              <a:rPr dirty="0" sz="1200" spc="15">
                <a:latin typeface="Tahoma"/>
                <a:cs typeface="Tahoma"/>
              </a:rPr>
              <a:t>do </a:t>
            </a:r>
            <a:r>
              <a:rPr dirty="0" sz="1200">
                <a:latin typeface="Tahoma"/>
                <a:cs typeface="Tahoma"/>
              </a:rPr>
              <a:t>que </a:t>
            </a:r>
            <a:r>
              <a:rPr dirty="0" sz="1200" spc="-5">
                <a:latin typeface="Tahoma"/>
                <a:cs typeface="Tahoma"/>
              </a:rPr>
              <a:t>está </a:t>
            </a:r>
            <a:r>
              <a:rPr dirty="0" sz="1200" spc="-10">
                <a:latin typeface="Tahoma"/>
                <a:cs typeface="Tahoma"/>
              </a:rPr>
              <a:t>em </a:t>
            </a:r>
            <a:r>
              <a:rPr dirty="0" sz="1200" spc="-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jogo</a:t>
            </a:r>
            <a:r>
              <a:rPr dirty="0" sz="1200" spc="-7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para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um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15">
                <a:latin typeface="Tahoma"/>
                <a:cs typeface="Tahoma"/>
              </a:rPr>
              <a:t>futuro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justo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seguro.</a:t>
            </a:r>
            <a:endParaRPr sz="1200">
              <a:latin typeface="Tahoma"/>
              <a:cs typeface="Tahoma"/>
            </a:endParaRPr>
          </a:p>
          <a:p>
            <a:pPr marL="85090">
              <a:lnSpc>
                <a:spcPct val="100000"/>
              </a:lnSpc>
              <a:spcBef>
                <a:spcPts val="894"/>
              </a:spcBef>
            </a:pPr>
            <a:r>
              <a:rPr dirty="0" sz="1200" spc="-10" b="1">
                <a:latin typeface="Tahoma"/>
                <a:cs typeface="Tahoma"/>
              </a:rPr>
              <a:t>C</a:t>
            </a:r>
            <a:r>
              <a:rPr dirty="0" sz="1200" spc="-55" b="1">
                <a:latin typeface="Tahoma"/>
                <a:cs typeface="Tahoma"/>
              </a:rPr>
              <a:t>o</a:t>
            </a:r>
            <a:r>
              <a:rPr dirty="0" sz="1200" spc="-95" b="1">
                <a:latin typeface="Tahoma"/>
                <a:cs typeface="Tahoma"/>
              </a:rPr>
              <a:t>n</a:t>
            </a:r>
            <a:r>
              <a:rPr dirty="0" sz="1200" spc="-95" b="1">
                <a:latin typeface="Tahoma"/>
                <a:cs typeface="Tahoma"/>
              </a:rPr>
              <a:t>s</a:t>
            </a:r>
            <a:r>
              <a:rPr dirty="0" sz="1200" spc="-60" b="1">
                <a:latin typeface="Tahoma"/>
                <a:cs typeface="Tahoma"/>
              </a:rPr>
              <a:t>i</a:t>
            </a:r>
            <a:r>
              <a:rPr dirty="0" sz="1200" spc="-75" b="1">
                <a:latin typeface="Tahoma"/>
                <a:cs typeface="Tahoma"/>
              </a:rPr>
              <a:t>d</a:t>
            </a:r>
            <a:r>
              <a:rPr dirty="0" sz="1200" spc="-75" b="1">
                <a:latin typeface="Tahoma"/>
                <a:cs typeface="Tahoma"/>
              </a:rPr>
              <a:t>e</a:t>
            </a:r>
            <a:r>
              <a:rPr dirty="0" sz="1200" spc="-75" b="1">
                <a:latin typeface="Tahoma"/>
                <a:cs typeface="Tahoma"/>
              </a:rPr>
              <a:t>r</a:t>
            </a:r>
            <a:r>
              <a:rPr dirty="0" sz="1200" spc="-110" b="1">
                <a:latin typeface="Tahoma"/>
                <a:cs typeface="Tahoma"/>
              </a:rPr>
              <a:t>a</a:t>
            </a:r>
            <a:r>
              <a:rPr dirty="0" sz="1200" spc="-55" b="1">
                <a:latin typeface="Tahoma"/>
                <a:cs typeface="Tahoma"/>
              </a:rPr>
              <a:t>ç</a:t>
            </a:r>
            <a:r>
              <a:rPr dirty="0" sz="1200" spc="-55" b="1">
                <a:latin typeface="Tahoma"/>
                <a:cs typeface="Tahoma"/>
              </a:rPr>
              <a:t>õ</a:t>
            </a:r>
            <a:r>
              <a:rPr dirty="0" sz="1200" spc="-75" b="1">
                <a:latin typeface="Tahoma"/>
                <a:cs typeface="Tahoma"/>
              </a:rPr>
              <a:t>e</a:t>
            </a:r>
            <a:r>
              <a:rPr dirty="0" sz="1200" spc="-95" b="1">
                <a:latin typeface="Tahoma"/>
                <a:cs typeface="Tahoma"/>
              </a:rPr>
              <a:t>s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10" b="1">
                <a:latin typeface="Tahoma"/>
                <a:cs typeface="Tahoma"/>
              </a:rPr>
              <a:t>A</a:t>
            </a:r>
            <a:r>
              <a:rPr dirty="0" sz="1200" spc="-75" b="1">
                <a:latin typeface="Tahoma"/>
                <a:cs typeface="Tahoma"/>
              </a:rPr>
              <a:t>d</a:t>
            </a:r>
            <a:r>
              <a:rPr dirty="0" sz="1200" spc="-60" b="1">
                <a:latin typeface="Tahoma"/>
                <a:cs typeface="Tahoma"/>
              </a:rPr>
              <a:t>i</a:t>
            </a:r>
            <a:r>
              <a:rPr dirty="0" sz="1200" spc="-55" b="1">
                <a:latin typeface="Tahoma"/>
                <a:cs typeface="Tahoma"/>
              </a:rPr>
              <a:t>c</a:t>
            </a:r>
            <a:r>
              <a:rPr dirty="0" sz="1200" spc="-60" b="1">
                <a:latin typeface="Tahoma"/>
                <a:cs typeface="Tahoma"/>
              </a:rPr>
              <a:t>i</a:t>
            </a:r>
            <a:r>
              <a:rPr dirty="0" sz="1200" spc="-55" b="1">
                <a:latin typeface="Tahoma"/>
                <a:cs typeface="Tahoma"/>
              </a:rPr>
              <a:t>o</a:t>
            </a:r>
            <a:r>
              <a:rPr dirty="0" sz="1200" spc="-95" b="1">
                <a:latin typeface="Tahoma"/>
                <a:cs typeface="Tahoma"/>
              </a:rPr>
              <a:t>n</a:t>
            </a:r>
            <a:r>
              <a:rPr dirty="0" sz="1200" spc="-110" b="1">
                <a:latin typeface="Tahoma"/>
                <a:cs typeface="Tahoma"/>
              </a:rPr>
              <a:t>a</a:t>
            </a:r>
            <a:r>
              <a:rPr dirty="0" sz="1200" spc="-60" b="1">
                <a:latin typeface="Tahoma"/>
                <a:cs typeface="Tahoma"/>
              </a:rPr>
              <a:t>i</a:t>
            </a:r>
            <a:r>
              <a:rPr dirty="0" sz="1200" spc="-95" b="1">
                <a:latin typeface="Tahoma"/>
                <a:cs typeface="Tahoma"/>
              </a:rPr>
              <a:t>s</a:t>
            </a:r>
            <a:r>
              <a:rPr dirty="0" sz="1200" spc="-130" b="1">
                <a:latin typeface="Tahoma"/>
                <a:cs typeface="Tahoma"/>
              </a:rPr>
              <a:t>:</a:t>
            </a:r>
            <a:endParaRPr sz="1200">
              <a:latin typeface="Tahoma"/>
              <a:cs typeface="Tahoma"/>
            </a:endParaRPr>
          </a:p>
          <a:p>
            <a:pPr marL="344170">
              <a:lnSpc>
                <a:spcPct val="100000"/>
              </a:lnSpc>
              <a:spcBef>
                <a:spcPts val="210"/>
              </a:spcBef>
            </a:pPr>
            <a:r>
              <a:rPr dirty="0" sz="1200" spc="90">
                <a:latin typeface="Tahoma"/>
                <a:cs typeface="Tahoma"/>
              </a:rPr>
              <a:t>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25">
                <a:latin typeface="Tahoma"/>
                <a:cs typeface="Tahoma"/>
              </a:rPr>
              <a:t>m</a:t>
            </a:r>
            <a:r>
              <a:rPr dirty="0" sz="1200" spc="-5">
                <a:latin typeface="Tahoma"/>
                <a:cs typeface="Tahoma"/>
              </a:rPr>
              <a:t>u</a:t>
            </a:r>
            <a:r>
              <a:rPr dirty="0" sz="1200" spc="5">
                <a:latin typeface="Tahoma"/>
                <a:cs typeface="Tahoma"/>
              </a:rPr>
              <a:t>d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>
                <a:latin typeface="Tahoma"/>
                <a:cs typeface="Tahoma"/>
              </a:rPr>
              <a:t>n</a:t>
            </a:r>
            <a:r>
              <a:rPr dirty="0" sz="1200" spc="15">
                <a:latin typeface="Tahoma"/>
                <a:cs typeface="Tahoma"/>
              </a:rPr>
              <a:t>ç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15">
                <a:latin typeface="Tahoma"/>
                <a:cs typeface="Tahoma"/>
              </a:rPr>
              <a:t>c</a:t>
            </a:r>
            <a:r>
              <a:rPr dirty="0" sz="1200" spc="5">
                <a:latin typeface="Tahoma"/>
                <a:cs typeface="Tahoma"/>
              </a:rPr>
              <a:t>l</a:t>
            </a:r>
            <a:r>
              <a:rPr dirty="0" sz="1200" spc="10">
                <a:latin typeface="Tahoma"/>
                <a:cs typeface="Tahoma"/>
              </a:rPr>
              <a:t>i</a:t>
            </a:r>
            <a:r>
              <a:rPr dirty="0" sz="1200" spc="-25">
                <a:latin typeface="Tahoma"/>
                <a:cs typeface="Tahoma"/>
              </a:rPr>
              <a:t>m</a:t>
            </a:r>
            <a:r>
              <a:rPr dirty="0" sz="1200" spc="-35">
                <a:latin typeface="Tahoma"/>
                <a:cs typeface="Tahoma"/>
              </a:rPr>
              <a:t>á</a:t>
            </a:r>
            <a:r>
              <a:rPr dirty="0" sz="1200" spc="25">
                <a:latin typeface="Tahoma"/>
                <a:cs typeface="Tahoma"/>
              </a:rPr>
              <a:t>t</a:t>
            </a:r>
            <a:r>
              <a:rPr dirty="0" sz="1200" spc="10">
                <a:latin typeface="Tahoma"/>
                <a:cs typeface="Tahoma"/>
              </a:rPr>
              <a:t>i</a:t>
            </a:r>
            <a:r>
              <a:rPr dirty="0" sz="1200" spc="15">
                <a:latin typeface="Tahoma"/>
                <a:cs typeface="Tahoma"/>
              </a:rPr>
              <a:t>c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é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u</a:t>
            </a:r>
            <a:r>
              <a:rPr dirty="0" sz="1200" spc="-25">
                <a:latin typeface="Tahoma"/>
                <a:cs typeface="Tahoma"/>
              </a:rPr>
              <a:t>m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q</a:t>
            </a:r>
            <a:r>
              <a:rPr dirty="0" sz="1200" spc="-5">
                <a:latin typeface="Tahoma"/>
                <a:cs typeface="Tahoma"/>
              </a:rPr>
              <a:t>u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20">
                <a:latin typeface="Tahoma"/>
                <a:cs typeface="Tahoma"/>
              </a:rPr>
              <a:t>s</a:t>
            </a:r>
            <a:r>
              <a:rPr dirty="0" sz="1200" spc="25">
                <a:latin typeface="Tahoma"/>
                <a:cs typeface="Tahoma"/>
              </a:rPr>
              <a:t>t</a:t>
            </a:r>
            <a:r>
              <a:rPr dirty="0" sz="1200" spc="-35">
                <a:latin typeface="Tahoma"/>
                <a:cs typeface="Tahoma"/>
              </a:rPr>
              <a:t>ã</a:t>
            </a:r>
            <a:r>
              <a:rPr dirty="0" sz="1200" spc="25">
                <a:latin typeface="Tahoma"/>
                <a:cs typeface="Tahoma"/>
              </a:rPr>
              <a:t>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5">
                <a:latin typeface="Tahoma"/>
                <a:cs typeface="Tahoma"/>
              </a:rPr>
              <a:t>j</a:t>
            </a:r>
            <a:r>
              <a:rPr dirty="0" sz="1200" spc="-5">
                <a:latin typeface="Tahoma"/>
                <a:cs typeface="Tahoma"/>
              </a:rPr>
              <a:t>u</a:t>
            </a:r>
            <a:r>
              <a:rPr dirty="0" sz="1200" spc="-20">
                <a:latin typeface="Tahoma"/>
                <a:cs typeface="Tahoma"/>
              </a:rPr>
              <a:t>s</a:t>
            </a:r>
            <a:r>
              <a:rPr dirty="0" sz="1200" spc="25">
                <a:latin typeface="Tahoma"/>
                <a:cs typeface="Tahoma"/>
              </a:rPr>
              <a:t>t</a:t>
            </a:r>
            <a:r>
              <a:rPr dirty="0" sz="1200" spc="10">
                <a:latin typeface="Tahoma"/>
                <a:cs typeface="Tahoma"/>
              </a:rPr>
              <a:t>i</a:t>
            </a:r>
            <a:r>
              <a:rPr dirty="0" sz="1200" spc="15">
                <a:latin typeface="Tahoma"/>
                <a:cs typeface="Tahoma"/>
              </a:rPr>
              <a:t>ç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 spc="-85">
                <a:latin typeface="Tahoma"/>
                <a:cs typeface="Tahoma"/>
              </a:rPr>
              <a:t>.</a:t>
            </a:r>
            <a:endParaRPr sz="1200">
              <a:latin typeface="Tahoma"/>
              <a:cs typeface="Tahoma"/>
            </a:endParaRPr>
          </a:p>
          <a:p>
            <a:pPr marL="344170">
              <a:lnSpc>
                <a:spcPct val="100000"/>
              </a:lnSpc>
              <a:spcBef>
                <a:spcPts val="210"/>
              </a:spcBef>
            </a:pPr>
            <a:r>
              <a:rPr dirty="0" sz="1200" spc="90">
                <a:latin typeface="Tahoma"/>
                <a:cs typeface="Tahoma"/>
              </a:rPr>
              <a:t>A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ação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rápida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15">
                <a:latin typeface="Tahoma"/>
                <a:cs typeface="Tahoma"/>
              </a:rPr>
              <a:t>todos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é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crucial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para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20">
                <a:latin typeface="Tahoma"/>
                <a:cs typeface="Tahoma"/>
              </a:rPr>
              <a:t>uma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transição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mais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fácil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bem-sucedida.</a:t>
            </a:r>
            <a:endParaRPr sz="1200">
              <a:latin typeface="Tahoma"/>
              <a:cs typeface="Tahoma"/>
            </a:endParaRPr>
          </a:p>
          <a:p>
            <a:pPr marL="344170" marR="471805">
              <a:lnSpc>
                <a:spcPct val="114599"/>
              </a:lnSpc>
            </a:pPr>
            <a:r>
              <a:rPr dirty="0" sz="1200" spc="5">
                <a:latin typeface="Tahoma"/>
                <a:cs typeface="Tahoma"/>
              </a:rPr>
              <a:t>Reduzir</a:t>
            </a:r>
            <a:r>
              <a:rPr dirty="0" sz="1200" spc="-40">
                <a:latin typeface="Tahoma"/>
                <a:cs typeface="Tahoma"/>
              </a:rPr>
              <a:t> </a:t>
            </a:r>
            <a:r>
              <a:rPr dirty="0" sz="1200" spc="-25">
                <a:latin typeface="Tahoma"/>
                <a:cs typeface="Tahoma"/>
              </a:rPr>
              <a:t>as</a:t>
            </a:r>
            <a:r>
              <a:rPr dirty="0" sz="1200" spc="-4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emissões</a:t>
            </a:r>
            <a:r>
              <a:rPr dirty="0" sz="1200" spc="-3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trará</a:t>
            </a:r>
            <a:r>
              <a:rPr dirty="0" sz="1200" spc="-40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benefícios</a:t>
            </a:r>
            <a:r>
              <a:rPr dirty="0" sz="1200" spc="-40">
                <a:latin typeface="Tahoma"/>
                <a:cs typeface="Tahoma"/>
              </a:rPr>
              <a:t> </a:t>
            </a:r>
            <a:r>
              <a:rPr dirty="0" sz="1200" spc="-35">
                <a:latin typeface="Tahoma"/>
                <a:cs typeface="Tahoma"/>
              </a:rPr>
              <a:t>à </a:t>
            </a:r>
            <a:r>
              <a:rPr dirty="0" sz="1200" spc="-10">
                <a:latin typeface="Tahoma"/>
                <a:cs typeface="Tahoma"/>
              </a:rPr>
              <a:t>saúde</a:t>
            </a:r>
            <a:r>
              <a:rPr dirty="0" sz="1200" spc="-4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pública,</a:t>
            </a:r>
            <a:r>
              <a:rPr dirty="0" sz="1200" spc="-4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segurança</a:t>
            </a:r>
            <a:r>
              <a:rPr dirty="0" sz="1200" spc="-3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alimentar,</a:t>
            </a:r>
            <a:r>
              <a:rPr dirty="0" sz="1200" spc="-4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criação</a:t>
            </a:r>
            <a:r>
              <a:rPr dirty="0" sz="1200" spc="-3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4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empregos</a:t>
            </a:r>
            <a:r>
              <a:rPr dirty="0" sz="1200" spc="-4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 </a:t>
            </a:r>
            <a:r>
              <a:rPr dirty="0" sz="1200" spc="-36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resiliência.</a:t>
            </a:r>
            <a:endParaRPr sz="1200">
              <a:latin typeface="Tahoma"/>
              <a:cs typeface="Tahoma"/>
            </a:endParaRPr>
          </a:p>
          <a:p>
            <a:pPr marL="344170" marR="472440">
              <a:lnSpc>
                <a:spcPct val="114599"/>
              </a:lnSpc>
            </a:pPr>
            <a:r>
              <a:rPr dirty="0" sz="1200">
                <a:latin typeface="Tahoma"/>
                <a:cs typeface="Tahoma"/>
              </a:rPr>
              <a:t>Limitar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 spc="25">
                <a:latin typeface="Tahoma"/>
                <a:cs typeface="Tahoma"/>
              </a:rPr>
              <a:t>o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aquecimento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1,5°C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salvaria </a:t>
            </a:r>
            <a:r>
              <a:rPr dirty="0" sz="1200">
                <a:latin typeface="Tahoma"/>
                <a:cs typeface="Tahoma"/>
              </a:rPr>
              <a:t>milhões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pessoas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escassez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 spc="-30">
                <a:latin typeface="Tahoma"/>
                <a:cs typeface="Tahoma"/>
              </a:rPr>
              <a:t>água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ondas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calor </a:t>
            </a:r>
            <a:r>
              <a:rPr dirty="0" sz="1200" spc="-36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perigosas,</a:t>
            </a:r>
            <a:r>
              <a:rPr dirty="0" sz="1200" spc="-7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além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proteger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muitas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espécies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da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extinção.</a:t>
            </a:r>
            <a:endParaRPr sz="1200">
              <a:latin typeface="Tahoma"/>
              <a:cs typeface="Tahoma"/>
            </a:endParaRPr>
          </a:p>
          <a:p>
            <a:pPr marL="344170" marR="472440">
              <a:lnSpc>
                <a:spcPct val="114599"/>
              </a:lnSpc>
            </a:pPr>
            <a:r>
              <a:rPr dirty="0" sz="1200" spc="90">
                <a:latin typeface="Tahoma"/>
                <a:cs typeface="Tahoma"/>
              </a:rPr>
              <a:t>A</a:t>
            </a:r>
            <a:r>
              <a:rPr dirty="0" sz="1200" spc="6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transformação</a:t>
            </a:r>
            <a:r>
              <a:rPr dirty="0" sz="1200" spc="6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necessária</a:t>
            </a:r>
            <a:r>
              <a:rPr dirty="0" sz="1200" spc="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é</a:t>
            </a:r>
            <a:r>
              <a:rPr dirty="0" sz="1200" spc="6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possível</a:t>
            </a:r>
            <a:r>
              <a:rPr dirty="0" sz="1200" spc="6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com</a:t>
            </a:r>
            <a:r>
              <a:rPr dirty="0" sz="1200" spc="60">
                <a:latin typeface="Tahoma"/>
                <a:cs typeface="Tahoma"/>
              </a:rPr>
              <a:t> </a:t>
            </a:r>
            <a:r>
              <a:rPr dirty="0" sz="1200" spc="-25">
                <a:latin typeface="Tahoma"/>
                <a:cs typeface="Tahoma"/>
              </a:rPr>
              <a:t>as</a:t>
            </a:r>
            <a:r>
              <a:rPr dirty="0" sz="1200" spc="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tecnologias</a:t>
            </a:r>
            <a:r>
              <a:rPr dirty="0" sz="1200" spc="6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atuais</a:t>
            </a:r>
            <a:r>
              <a:rPr dirty="0" sz="1200" spc="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6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trará</a:t>
            </a:r>
            <a:r>
              <a:rPr dirty="0" sz="1200" spc="65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benefícios</a:t>
            </a:r>
            <a:r>
              <a:rPr dirty="0" sz="1200" spc="60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econômicos </a:t>
            </a:r>
            <a:r>
              <a:rPr dirty="0" sz="1200" spc="-36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significativos,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enquanto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combate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desigualdade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global.</a:t>
            </a:r>
            <a:endParaRPr sz="1200">
              <a:latin typeface="Tahoma"/>
              <a:cs typeface="Tahoma"/>
            </a:endParaRPr>
          </a:p>
          <a:p>
            <a:pPr marL="344170" marR="472440">
              <a:lnSpc>
                <a:spcPct val="114599"/>
              </a:lnSpc>
            </a:pPr>
            <a:r>
              <a:rPr dirty="0" sz="1200" spc="35">
                <a:latin typeface="Tahoma"/>
                <a:cs typeface="Tahoma"/>
              </a:rPr>
              <a:t>As</a:t>
            </a:r>
            <a:r>
              <a:rPr dirty="0" sz="1200" spc="4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regiões</a:t>
            </a:r>
            <a:r>
              <a:rPr dirty="0" sz="1200" spc="4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mais</a:t>
            </a:r>
            <a:r>
              <a:rPr dirty="0" sz="1200" spc="4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vulneráveis,</a:t>
            </a:r>
            <a:r>
              <a:rPr dirty="0" sz="1200" spc="4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que</a:t>
            </a:r>
            <a:r>
              <a:rPr dirty="0" sz="1200" spc="4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contribuíram</a:t>
            </a:r>
            <a:r>
              <a:rPr dirty="0" sz="1200" spc="4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menos</a:t>
            </a:r>
            <a:r>
              <a:rPr dirty="0" sz="1200" spc="4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para</a:t>
            </a:r>
            <a:r>
              <a:rPr dirty="0" sz="1200" spc="45">
                <a:latin typeface="Tahoma"/>
                <a:cs typeface="Tahoma"/>
              </a:rPr>
              <a:t> </a:t>
            </a:r>
            <a:r>
              <a:rPr dirty="0" sz="1200" spc="25">
                <a:latin typeface="Tahoma"/>
                <a:cs typeface="Tahoma"/>
              </a:rPr>
              <a:t>o</a:t>
            </a:r>
            <a:r>
              <a:rPr dirty="0" sz="1200" spc="4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aquecimento</a:t>
            </a:r>
            <a:r>
              <a:rPr dirty="0" sz="1200" spc="40">
                <a:latin typeface="Tahoma"/>
                <a:cs typeface="Tahoma"/>
              </a:rPr>
              <a:t> </a:t>
            </a:r>
            <a:r>
              <a:rPr dirty="0" sz="1200" spc="-20">
                <a:latin typeface="Tahoma"/>
                <a:cs typeface="Tahoma"/>
              </a:rPr>
              <a:t>global,</a:t>
            </a:r>
            <a:r>
              <a:rPr dirty="0" sz="1200" spc="4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sofrerão</a:t>
            </a:r>
            <a:r>
              <a:rPr dirty="0" sz="1200" spc="40">
                <a:latin typeface="Tahoma"/>
                <a:cs typeface="Tahoma"/>
              </a:rPr>
              <a:t> </a:t>
            </a:r>
            <a:r>
              <a:rPr dirty="0" sz="1200" spc="-30">
                <a:latin typeface="Tahoma"/>
                <a:cs typeface="Tahoma"/>
              </a:rPr>
              <a:t>mais, </a:t>
            </a:r>
            <a:r>
              <a:rPr dirty="0" sz="1200" spc="-360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incluindo</a:t>
            </a:r>
            <a:r>
              <a:rPr dirty="0" sz="1200" spc="-75">
                <a:latin typeface="Tahoma"/>
                <a:cs typeface="Tahoma"/>
              </a:rPr>
              <a:t> </a:t>
            </a:r>
            <a:r>
              <a:rPr dirty="0" sz="1200" spc="20">
                <a:latin typeface="Tahoma"/>
                <a:cs typeface="Tahoma"/>
              </a:rPr>
              <a:t>África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20">
                <a:latin typeface="Tahoma"/>
                <a:cs typeface="Tahoma"/>
              </a:rPr>
              <a:t>Subsaariana,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Ásia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nações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insulares.</a:t>
            </a:r>
            <a:endParaRPr sz="1200">
              <a:latin typeface="Tahoma"/>
              <a:cs typeface="Tahoma"/>
            </a:endParaRPr>
          </a:p>
          <a:p>
            <a:pPr marL="344170" marR="2799080">
              <a:lnSpc>
                <a:spcPct val="114599"/>
              </a:lnSpc>
            </a:pPr>
            <a:r>
              <a:rPr dirty="0" sz="1200" spc="110">
                <a:latin typeface="Tahoma"/>
                <a:cs typeface="Tahoma"/>
              </a:rPr>
              <a:t>O</a:t>
            </a:r>
            <a:r>
              <a:rPr dirty="0" sz="1200" spc="-7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mundo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enfrenta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um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desafio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magnitude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sem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precedentes. </a:t>
            </a:r>
            <a:r>
              <a:rPr dirty="0" sz="1200" spc="-360">
                <a:latin typeface="Tahoma"/>
                <a:cs typeface="Tahoma"/>
              </a:rPr>
              <a:t> </a:t>
            </a:r>
            <a:r>
              <a:rPr dirty="0" sz="1200" spc="20">
                <a:latin typeface="Tahoma"/>
                <a:cs typeface="Tahoma"/>
              </a:rPr>
              <a:t>Boa</a:t>
            </a:r>
            <a:r>
              <a:rPr dirty="0" sz="1200" spc="-7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sorte.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110">
                <a:latin typeface="Tahoma"/>
                <a:cs typeface="Tahoma"/>
              </a:rPr>
              <a:t>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15">
                <a:latin typeface="Tahoma"/>
                <a:cs typeface="Tahoma"/>
              </a:rPr>
              <a:t>futuro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depende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15">
                <a:latin typeface="Tahoma"/>
                <a:cs typeface="Tahoma"/>
              </a:rPr>
              <a:t>do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seu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sucesso.</a:t>
            </a:r>
            <a:endParaRPr sz="1200">
              <a:latin typeface="Tahoma"/>
              <a:cs typeface="Tahoma"/>
            </a:endParaRPr>
          </a:p>
        </p:txBody>
      </p:sp>
      <p:pic>
        <p:nvPicPr>
          <p:cNvPr id="11" name="object 1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72573" y="235410"/>
            <a:ext cx="904874" cy="771524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84206" y="309826"/>
            <a:ext cx="2228849" cy="69532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7003" y="1228733"/>
            <a:ext cx="7202170" cy="23094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5875" marR="2616835">
              <a:lnSpc>
                <a:spcPct val="114599"/>
              </a:lnSpc>
              <a:spcBef>
                <a:spcPts val="100"/>
              </a:spcBef>
            </a:pPr>
            <a:r>
              <a:rPr dirty="0" sz="1200" spc="-95" b="1">
                <a:latin typeface="Tahoma"/>
                <a:cs typeface="Tahoma"/>
              </a:rPr>
              <a:t>Para:</a:t>
            </a:r>
            <a:r>
              <a:rPr dirty="0" sz="1200" spc="-50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Principais</a:t>
            </a:r>
            <a:r>
              <a:rPr dirty="0" sz="1200" spc="-50" b="1">
                <a:latin typeface="Tahoma"/>
                <a:cs typeface="Tahoma"/>
              </a:rPr>
              <a:t> </a:t>
            </a:r>
            <a:r>
              <a:rPr dirty="0" sz="1200" spc="-70" b="1">
                <a:latin typeface="Tahoma"/>
                <a:cs typeface="Tahoma"/>
              </a:rPr>
              <a:t>Negociadores</a:t>
            </a:r>
            <a:r>
              <a:rPr dirty="0" sz="1200" spc="-50" b="1">
                <a:latin typeface="Tahoma"/>
                <a:cs typeface="Tahoma"/>
              </a:rPr>
              <a:t> </a:t>
            </a:r>
            <a:r>
              <a:rPr dirty="0" sz="1200" spc="-95" b="1">
                <a:latin typeface="Tahoma"/>
                <a:cs typeface="Tahoma"/>
              </a:rPr>
              <a:t>da</a:t>
            </a:r>
            <a:r>
              <a:rPr dirty="0" sz="1200" spc="-50" b="1">
                <a:latin typeface="Tahoma"/>
                <a:cs typeface="Tahoma"/>
              </a:rPr>
              <a:t> </a:t>
            </a:r>
            <a:r>
              <a:rPr dirty="0" sz="1200" spc="-100" b="1">
                <a:latin typeface="Tahoma"/>
                <a:cs typeface="Tahoma"/>
              </a:rPr>
              <a:t>Indústria</a:t>
            </a:r>
            <a:r>
              <a:rPr dirty="0" sz="1200" spc="-50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de</a:t>
            </a:r>
            <a:r>
              <a:rPr dirty="0" sz="1200" spc="-50" b="1">
                <a:latin typeface="Tahoma"/>
                <a:cs typeface="Tahoma"/>
              </a:rPr>
              <a:t> </a:t>
            </a:r>
            <a:r>
              <a:rPr dirty="0" sz="1200" spc="-85" b="1">
                <a:latin typeface="Tahoma"/>
                <a:cs typeface="Tahoma"/>
              </a:rPr>
              <a:t>Energia</a:t>
            </a:r>
            <a:r>
              <a:rPr dirty="0" sz="1200" spc="-50" b="1">
                <a:latin typeface="Tahoma"/>
                <a:cs typeface="Tahoma"/>
              </a:rPr>
              <a:t> </a:t>
            </a:r>
            <a:r>
              <a:rPr dirty="0" sz="1200" spc="-70" b="1">
                <a:latin typeface="Tahoma"/>
                <a:cs typeface="Tahoma"/>
              </a:rPr>
              <a:t>Convencional </a:t>
            </a:r>
            <a:r>
              <a:rPr dirty="0" sz="1200" spc="-335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Assunto: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80" b="1">
                <a:latin typeface="Tahoma"/>
                <a:cs typeface="Tahoma"/>
              </a:rPr>
              <a:t>Preparação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95" b="1">
                <a:latin typeface="Tahoma"/>
                <a:cs typeface="Tahoma"/>
              </a:rPr>
              <a:t>para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110" b="1">
                <a:latin typeface="Tahoma"/>
                <a:cs typeface="Tahoma"/>
              </a:rPr>
              <a:t>a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Cúpula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de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55" b="1">
                <a:latin typeface="Tahoma"/>
                <a:cs typeface="Tahoma"/>
              </a:rPr>
              <a:t>Ação </a:t>
            </a:r>
            <a:r>
              <a:rPr dirty="0" sz="1200" spc="-75" b="1">
                <a:latin typeface="Tahoma"/>
                <a:cs typeface="Tahoma"/>
              </a:rPr>
              <a:t>Climática</a:t>
            </a:r>
            <a:endParaRPr sz="1200">
              <a:latin typeface="Tahoma"/>
              <a:cs typeface="Tahoma"/>
            </a:endParaRPr>
          </a:p>
          <a:p>
            <a:pPr algn="just" marL="15875" marR="5080">
              <a:lnSpc>
                <a:spcPct val="114599"/>
              </a:lnSpc>
              <a:spcBef>
                <a:spcPts val="1225"/>
              </a:spcBef>
            </a:pPr>
            <a:r>
              <a:rPr dirty="0" sz="1200" spc="10">
                <a:latin typeface="Tahoma"/>
                <a:cs typeface="Tahoma"/>
              </a:rPr>
              <a:t>Bem-vindos</a:t>
            </a:r>
            <a:r>
              <a:rPr dirty="0" sz="1200" spc="-20">
                <a:latin typeface="Tahoma"/>
                <a:cs typeface="Tahoma"/>
              </a:rPr>
              <a:t> </a:t>
            </a:r>
            <a:r>
              <a:rPr dirty="0" sz="1200" spc="-35">
                <a:latin typeface="Tahoma"/>
                <a:cs typeface="Tahoma"/>
              </a:rPr>
              <a:t>à</a:t>
            </a:r>
            <a:r>
              <a:rPr dirty="0" sz="1200" spc="-20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Cúpula</a:t>
            </a:r>
            <a:r>
              <a:rPr dirty="0" sz="1200" spc="-2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20">
                <a:latin typeface="Tahoma"/>
                <a:cs typeface="Tahoma"/>
              </a:rPr>
              <a:t> </a:t>
            </a:r>
            <a:r>
              <a:rPr dirty="0" sz="1200" spc="25">
                <a:latin typeface="Tahoma"/>
                <a:cs typeface="Tahoma"/>
              </a:rPr>
              <a:t>Ação</a:t>
            </a:r>
            <a:r>
              <a:rPr dirty="0" sz="1200" spc="-2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Climática</a:t>
            </a:r>
            <a:r>
              <a:rPr dirty="0" sz="1200" spc="-2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convocada</a:t>
            </a:r>
            <a:r>
              <a:rPr dirty="0" sz="1200" spc="-2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pela</a:t>
            </a:r>
            <a:r>
              <a:rPr dirty="0" sz="1200" spc="-2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Secretária-Geral</a:t>
            </a:r>
            <a:r>
              <a:rPr dirty="0" sz="1200" spc="-2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da</a:t>
            </a:r>
            <a:r>
              <a:rPr dirty="0" sz="1200" spc="-20">
                <a:latin typeface="Tahoma"/>
                <a:cs typeface="Tahoma"/>
              </a:rPr>
              <a:t> </a:t>
            </a:r>
            <a:r>
              <a:rPr dirty="0" sz="1200" spc="60">
                <a:latin typeface="Tahoma"/>
                <a:cs typeface="Tahoma"/>
              </a:rPr>
              <a:t>ONU.</a:t>
            </a:r>
            <a:r>
              <a:rPr dirty="0" sz="1200" spc="-20">
                <a:latin typeface="Tahoma"/>
                <a:cs typeface="Tahoma"/>
              </a:rPr>
              <a:t> </a:t>
            </a:r>
            <a:r>
              <a:rPr dirty="0" sz="1200" spc="110">
                <a:latin typeface="Tahoma"/>
                <a:cs typeface="Tahoma"/>
              </a:rPr>
              <a:t>O</a:t>
            </a:r>
            <a:r>
              <a:rPr dirty="0" sz="1200" spc="-20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objetivo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é</a:t>
            </a:r>
            <a:r>
              <a:rPr dirty="0" sz="1200" spc="-2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abordar</a:t>
            </a:r>
            <a:r>
              <a:rPr dirty="0" sz="1200" spc="-20">
                <a:latin typeface="Tahoma"/>
                <a:cs typeface="Tahoma"/>
              </a:rPr>
              <a:t> </a:t>
            </a:r>
            <a:r>
              <a:rPr dirty="0" sz="1200" spc="-25">
                <a:latin typeface="Tahoma"/>
                <a:cs typeface="Tahoma"/>
              </a:rPr>
              <a:t>as </a:t>
            </a:r>
            <a:r>
              <a:rPr dirty="0" sz="1200" spc="-36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mudanças</a:t>
            </a:r>
            <a:r>
              <a:rPr dirty="0" sz="1200" spc="-5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climáticas,</a:t>
            </a:r>
            <a:r>
              <a:rPr dirty="0" sz="1200" spc="-5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buscando</a:t>
            </a:r>
            <a:r>
              <a:rPr dirty="0" sz="1200" spc="-4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limitar</a:t>
            </a:r>
            <a:r>
              <a:rPr dirty="0" sz="1200" spc="-50">
                <a:latin typeface="Tahoma"/>
                <a:cs typeface="Tahoma"/>
              </a:rPr>
              <a:t> </a:t>
            </a:r>
            <a:r>
              <a:rPr dirty="0" sz="1200" spc="25">
                <a:latin typeface="Tahoma"/>
                <a:cs typeface="Tahoma"/>
              </a:rPr>
              <a:t>o</a:t>
            </a:r>
            <a:r>
              <a:rPr dirty="0" sz="1200" spc="-5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aquecimento</a:t>
            </a:r>
            <a:r>
              <a:rPr dirty="0" sz="1200" spc="-4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global</a:t>
            </a:r>
            <a:r>
              <a:rPr dirty="0" sz="1200" spc="-5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abaixo</a:t>
            </a:r>
            <a:r>
              <a:rPr dirty="0" sz="1200" spc="-5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4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2°C,</a:t>
            </a:r>
            <a:r>
              <a:rPr dirty="0" sz="1200" spc="-5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com</a:t>
            </a:r>
            <a:r>
              <a:rPr dirty="0" sz="1200" spc="-4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meta</a:t>
            </a:r>
            <a:r>
              <a:rPr dirty="0" sz="1200" spc="-5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5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1,5°C</a:t>
            </a:r>
            <a:r>
              <a:rPr dirty="0" sz="1200" spc="-45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conforme</a:t>
            </a:r>
            <a:r>
              <a:rPr dirty="0" sz="1200" spc="-50">
                <a:latin typeface="Tahoma"/>
                <a:cs typeface="Tahoma"/>
              </a:rPr>
              <a:t> </a:t>
            </a:r>
            <a:r>
              <a:rPr dirty="0" sz="1200" spc="25">
                <a:latin typeface="Tahoma"/>
                <a:cs typeface="Tahoma"/>
              </a:rPr>
              <a:t>o </a:t>
            </a:r>
            <a:r>
              <a:rPr dirty="0" sz="1200" spc="-365">
                <a:latin typeface="Tahoma"/>
                <a:cs typeface="Tahoma"/>
              </a:rPr>
              <a:t> </a:t>
            </a:r>
            <a:r>
              <a:rPr dirty="0" sz="1200" spc="30">
                <a:latin typeface="Tahoma"/>
                <a:cs typeface="Tahoma"/>
              </a:rPr>
              <a:t>Acordo </a:t>
            </a:r>
            <a:r>
              <a:rPr dirty="0" sz="1200" spc="5">
                <a:latin typeface="Tahoma"/>
                <a:cs typeface="Tahoma"/>
              </a:rPr>
              <a:t>de </a:t>
            </a:r>
            <a:r>
              <a:rPr dirty="0" sz="1200" spc="-10">
                <a:latin typeface="Tahoma"/>
                <a:cs typeface="Tahoma"/>
              </a:rPr>
              <a:t>Paris. </a:t>
            </a:r>
            <a:r>
              <a:rPr dirty="0" sz="1200" spc="90">
                <a:latin typeface="Tahoma"/>
                <a:cs typeface="Tahoma"/>
              </a:rPr>
              <a:t>A </a:t>
            </a:r>
            <a:r>
              <a:rPr dirty="0" sz="1200" spc="5">
                <a:latin typeface="Tahoma"/>
                <a:cs typeface="Tahoma"/>
              </a:rPr>
              <a:t>ciência </a:t>
            </a:r>
            <a:r>
              <a:rPr dirty="0" sz="1200">
                <a:latin typeface="Tahoma"/>
                <a:cs typeface="Tahoma"/>
              </a:rPr>
              <a:t>indica que </a:t>
            </a:r>
            <a:r>
              <a:rPr dirty="0" sz="1200" spc="-10">
                <a:latin typeface="Tahoma"/>
                <a:cs typeface="Tahoma"/>
              </a:rPr>
              <a:t>ultrapassar esse </a:t>
            </a:r>
            <a:r>
              <a:rPr dirty="0" sz="1200" spc="5">
                <a:latin typeface="Tahoma"/>
                <a:cs typeface="Tahoma"/>
              </a:rPr>
              <a:t>limite </a:t>
            </a:r>
            <a:r>
              <a:rPr dirty="0" sz="1200">
                <a:latin typeface="Tahoma"/>
                <a:cs typeface="Tahoma"/>
              </a:rPr>
              <a:t>terá consequências </a:t>
            </a:r>
            <a:r>
              <a:rPr dirty="0" sz="1200" spc="-15">
                <a:latin typeface="Tahoma"/>
                <a:cs typeface="Tahoma"/>
              </a:rPr>
              <a:t>graves para </a:t>
            </a:r>
            <a:r>
              <a:rPr dirty="0" sz="1200">
                <a:latin typeface="Tahoma"/>
                <a:cs typeface="Tahoma"/>
              </a:rPr>
              <a:t>todas </a:t>
            </a:r>
            <a:r>
              <a:rPr dirty="0" sz="1200" spc="-25">
                <a:latin typeface="Tahoma"/>
                <a:cs typeface="Tahoma"/>
              </a:rPr>
              <a:t>as </a:t>
            </a:r>
            <a:r>
              <a:rPr dirty="0" sz="1200" spc="-2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nações.</a:t>
            </a:r>
            <a:endParaRPr sz="12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550">
              <a:latin typeface="Tahoma"/>
              <a:cs typeface="Tahoma"/>
            </a:endParaRPr>
          </a:p>
          <a:p>
            <a:pPr algn="just" marL="12700" marR="5080">
              <a:lnSpc>
                <a:spcPct val="114599"/>
              </a:lnSpc>
              <a:spcBef>
                <a:spcPts val="5"/>
              </a:spcBef>
            </a:pPr>
            <a:r>
              <a:rPr dirty="0" sz="1200" spc="-90" b="1">
                <a:latin typeface="Tahoma"/>
                <a:cs typeface="Tahoma"/>
              </a:rPr>
              <a:t>Seu </a:t>
            </a:r>
            <a:r>
              <a:rPr dirty="0" sz="1200" spc="-85" b="1">
                <a:latin typeface="Tahoma"/>
                <a:cs typeface="Tahoma"/>
              </a:rPr>
              <a:t>grupo </a:t>
            </a:r>
            <a:r>
              <a:rPr dirty="0" sz="1200" spc="-80" b="1">
                <a:latin typeface="Tahoma"/>
                <a:cs typeface="Tahoma"/>
              </a:rPr>
              <a:t>inclui: </a:t>
            </a:r>
            <a:r>
              <a:rPr dirty="0" sz="1200" spc="-15" b="1">
                <a:latin typeface="Tahoma"/>
                <a:cs typeface="Tahoma"/>
              </a:rPr>
              <a:t>E</a:t>
            </a:r>
            <a:r>
              <a:rPr dirty="0" sz="1200" spc="-15">
                <a:latin typeface="Tahoma"/>
                <a:cs typeface="Tahoma"/>
              </a:rPr>
              <a:t>mpresas </a:t>
            </a:r>
            <a:r>
              <a:rPr dirty="0" sz="1200" spc="5">
                <a:latin typeface="Tahoma"/>
                <a:cs typeface="Tahoma"/>
              </a:rPr>
              <a:t>de </a:t>
            </a:r>
            <a:r>
              <a:rPr dirty="0" sz="1200" spc="10">
                <a:latin typeface="Tahoma"/>
                <a:cs typeface="Tahoma"/>
              </a:rPr>
              <a:t>petróleo </a:t>
            </a:r>
            <a:r>
              <a:rPr dirty="0" sz="1200">
                <a:latin typeface="Tahoma"/>
                <a:cs typeface="Tahoma"/>
              </a:rPr>
              <a:t>e </a:t>
            </a:r>
            <a:r>
              <a:rPr dirty="0" sz="1200" spc="-30">
                <a:latin typeface="Tahoma"/>
                <a:cs typeface="Tahoma"/>
              </a:rPr>
              <a:t>gás</a:t>
            </a:r>
            <a:r>
              <a:rPr dirty="0" sz="1200" spc="-2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 </a:t>
            </a:r>
            <a:r>
              <a:rPr dirty="0" sz="1200">
                <a:latin typeface="Tahoma"/>
                <a:cs typeface="Tahoma"/>
              </a:rPr>
              <a:t>capital </a:t>
            </a:r>
            <a:r>
              <a:rPr dirty="0" sz="1200" spc="5">
                <a:latin typeface="Tahoma"/>
                <a:cs typeface="Tahoma"/>
              </a:rPr>
              <a:t>aberto </a:t>
            </a:r>
            <a:r>
              <a:rPr dirty="0" sz="1200">
                <a:latin typeface="Tahoma"/>
                <a:cs typeface="Tahoma"/>
              </a:rPr>
              <a:t>e </a:t>
            </a:r>
            <a:r>
              <a:rPr dirty="0" sz="1200" spc="-10">
                <a:latin typeface="Tahoma"/>
                <a:cs typeface="Tahoma"/>
              </a:rPr>
              <a:t>nacionais, empresas </a:t>
            </a:r>
            <a:r>
              <a:rPr dirty="0" sz="1200" spc="5">
                <a:latin typeface="Tahoma"/>
                <a:cs typeface="Tahoma"/>
              </a:rPr>
              <a:t>de </a:t>
            </a:r>
            <a:r>
              <a:rPr dirty="0" sz="1200" spc="-15">
                <a:latin typeface="Tahoma"/>
                <a:cs typeface="Tahoma"/>
              </a:rPr>
              <a:t>carvão, </a:t>
            </a:r>
            <a:r>
              <a:rPr dirty="0" sz="1200" spc="5">
                <a:latin typeface="Tahoma"/>
                <a:cs typeface="Tahoma"/>
              </a:rPr>
              <a:t>serviços </a:t>
            </a:r>
            <a:r>
              <a:rPr dirty="0" sz="1200" spc="1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públicos de eletricidade </a:t>
            </a:r>
            <a:r>
              <a:rPr dirty="0" sz="1200">
                <a:latin typeface="Tahoma"/>
                <a:cs typeface="Tahoma"/>
              </a:rPr>
              <a:t>dependentes </a:t>
            </a:r>
            <a:r>
              <a:rPr dirty="0" sz="1200" spc="5">
                <a:latin typeface="Tahoma"/>
                <a:cs typeface="Tahoma"/>
              </a:rPr>
              <a:t>de combustíveis fósseis </a:t>
            </a:r>
            <a:r>
              <a:rPr dirty="0" sz="1200">
                <a:latin typeface="Tahoma"/>
                <a:cs typeface="Tahoma"/>
              </a:rPr>
              <a:t>e </a:t>
            </a:r>
            <a:r>
              <a:rPr dirty="0" sz="1200" spc="-10">
                <a:latin typeface="Tahoma"/>
                <a:cs typeface="Tahoma"/>
              </a:rPr>
              <a:t>empresas</a:t>
            </a:r>
            <a:r>
              <a:rPr dirty="0" sz="1200" spc="-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que </a:t>
            </a:r>
            <a:r>
              <a:rPr dirty="0" sz="1200" spc="5">
                <a:latin typeface="Tahoma"/>
                <a:cs typeface="Tahoma"/>
              </a:rPr>
              <a:t>fornecem serviços </a:t>
            </a:r>
            <a:r>
              <a:rPr dirty="0" sz="1200">
                <a:latin typeface="Tahoma"/>
                <a:cs typeface="Tahoma"/>
              </a:rPr>
              <a:t>e </a:t>
            </a:r>
            <a:r>
              <a:rPr dirty="0" sz="1200" spc="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equipamentos</a:t>
            </a:r>
            <a:r>
              <a:rPr dirty="0" sz="1200" spc="-7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para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20">
                <a:latin typeface="Tahoma"/>
                <a:cs typeface="Tahoma"/>
              </a:rPr>
              <a:t>essas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indústrias.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76886" y="8492842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5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76886" y="8911942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5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76886" y="9331042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5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376886" y="9750142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5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376886" y="10169242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5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106329" y="4042905"/>
            <a:ext cx="7392034" cy="64554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4599"/>
              </a:lnSpc>
              <a:spcBef>
                <a:spcPts val="100"/>
              </a:spcBef>
            </a:pPr>
            <a:r>
              <a:rPr dirty="0" sz="1200" spc="-100" b="1">
                <a:latin typeface="Tahoma"/>
                <a:cs typeface="Tahoma"/>
              </a:rPr>
              <a:t>Suas</a:t>
            </a:r>
            <a:r>
              <a:rPr dirty="0" sz="1200" spc="-15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prioridades</a:t>
            </a:r>
            <a:r>
              <a:rPr dirty="0" sz="1200" spc="-10" b="1">
                <a:latin typeface="Tahoma"/>
                <a:cs typeface="Tahoma"/>
              </a:rPr>
              <a:t> </a:t>
            </a:r>
            <a:r>
              <a:rPr dirty="0" sz="1200" spc="-70" b="1">
                <a:latin typeface="Tahoma"/>
                <a:cs typeface="Tahoma"/>
              </a:rPr>
              <a:t>políticas</a:t>
            </a:r>
            <a:r>
              <a:rPr dirty="0" sz="1200" spc="-10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estão</a:t>
            </a:r>
            <a:r>
              <a:rPr dirty="0" sz="1200" spc="-15" b="1">
                <a:latin typeface="Tahoma"/>
                <a:cs typeface="Tahoma"/>
              </a:rPr>
              <a:t> </a:t>
            </a:r>
            <a:r>
              <a:rPr dirty="0" sz="1200" spc="-85" b="1">
                <a:latin typeface="Tahoma"/>
                <a:cs typeface="Tahoma"/>
              </a:rPr>
              <a:t>listadas</a:t>
            </a:r>
            <a:r>
              <a:rPr dirty="0" sz="1200" spc="-10" b="1">
                <a:latin typeface="Tahoma"/>
                <a:cs typeface="Tahoma"/>
              </a:rPr>
              <a:t> </a:t>
            </a:r>
            <a:r>
              <a:rPr dirty="0" sz="1200" spc="-85" b="1">
                <a:latin typeface="Tahoma"/>
                <a:cs typeface="Tahoma"/>
              </a:rPr>
              <a:t>abaixo.</a:t>
            </a:r>
            <a:r>
              <a:rPr dirty="0" sz="1200" spc="-10" b="1">
                <a:latin typeface="Tahoma"/>
                <a:cs typeface="Tahoma"/>
              </a:rPr>
              <a:t> </a:t>
            </a:r>
            <a:r>
              <a:rPr dirty="0" sz="1200" spc="-30" b="1">
                <a:latin typeface="Tahoma"/>
                <a:cs typeface="Tahoma"/>
              </a:rPr>
              <a:t>No</a:t>
            </a:r>
            <a:r>
              <a:rPr dirty="0" sz="1200" spc="-10" b="1">
                <a:latin typeface="Tahoma"/>
                <a:cs typeface="Tahoma"/>
              </a:rPr>
              <a:t> </a:t>
            </a:r>
            <a:r>
              <a:rPr dirty="0" sz="1200" spc="-80" b="1">
                <a:latin typeface="Tahoma"/>
                <a:cs typeface="Tahoma"/>
              </a:rPr>
              <a:t>entanto,</a:t>
            </a:r>
            <a:r>
              <a:rPr dirty="0" sz="1200" spc="-15" b="1">
                <a:latin typeface="Tahoma"/>
                <a:cs typeface="Tahoma"/>
              </a:rPr>
              <a:t> </a:t>
            </a:r>
            <a:r>
              <a:rPr dirty="0" sz="1200" spc="-60" b="1">
                <a:latin typeface="Tahoma"/>
                <a:cs typeface="Tahoma"/>
              </a:rPr>
              <a:t>você</a:t>
            </a:r>
            <a:r>
              <a:rPr dirty="0" sz="1200" spc="-10" b="1">
                <a:latin typeface="Tahoma"/>
                <a:cs typeface="Tahoma"/>
              </a:rPr>
              <a:t> </a:t>
            </a:r>
            <a:r>
              <a:rPr dirty="0" sz="1200" spc="-70" b="1">
                <a:latin typeface="Tahoma"/>
                <a:cs typeface="Tahoma"/>
              </a:rPr>
              <a:t>pode</a:t>
            </a:r>
            <a:r>
              <a:rPr dirty="0" sz="1200" spc="-10" b="1">
                <a:latin typeface="Tahoma"/>
                <a:cs typeface="Tahoma"/>
              </a:rPr>
              <a:t> </a:t>
            </a:r>
            <a:r>
              <a:rPr dirty="0" sz="1200" spc="-70" b="1">
                <a:latin typeface="Tahoma"/>
                <a:cs typeface="Tahoma"/>
              </a:rPr>
              <a:t>propor</a:t>
            </a:r>
            <a:r>
              <a:rPr dirty="0" sz="1200" spc="-10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ou</a:t>
            </a:r>
            <a:r>
              <a:rPr dirty="0" sz="1200" spc="-15" b="1">
                <a:latin typeface="Tahoma"/>
                <a:cs typeface="Tahoma"/>
              </a:rPr>
              <a:t> </a:t>
            </a:r>
            <a:r>
              <a:rPr dirty="0" sz="1200" spc="-80" b="1">
                <a:latin typeface="Tahoma"/>
                <a:cs typeface="Tahoma"/>
              </a:rPr>
              <a:t>bloquear</a:t>
            </a:r>
            <a:r>
              <a:rPr dirty="0" sz="1200" spc="-10" b="1">
                <a:latin typeface="Tahoma"/>
                <a:cs typeface="Tahoma"/>
              </a:rPr>
              <a:t> </a:t>
            </a:r>
            <a:r>
              <a:rPr dirty="0" sz="1200" spc="-85" b="1">
                <a:latin typeface="Tahoma"/>
                <a:cs typeface="Tahoma"/>
              </a:rPr>
              <a:t>qualquer</a:t>
            </a:r>
            <a:r>
              <a:rPr dirty="0" sz="1200" spc="-10" b="1">
                <a:latin typeface="Tahoma"/>
                <a:cs typeface="Tahoma"/>
              </a:rPr>
              <a:t> </a:t>
            </a:r>
            <a:r>
              <a:rPr dirty="0" sz="1200" spc="-65" b="1">
                <a:latin typeface="Tahoma"/>
                <a:cs typeface="Tahoma"/>
              </a:rPr>
              <a:t>política </a:t>
            </a:r>
            <a:r>
              <a:rPr dirty="0" sz="1200" spc="-340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disponível,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conforme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80" b="1">
                <a:latin typeface="Tahoma"/>
                <a:cs typeface="Tahoma"/>
              </a:rPr>
              <a:t>necessário.</a:t>
            </a:r>
            <a:endParaRPr sz="12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000">
              <a:latin typeface="Tahoma"/>
              <a:cs typeface="Tahoma"/>
            </a:endParaRPr>
          </a:p>
          <a:p>
            <a:pPr algn="just" marL="226695" marR="153670" indent="-139700">
              <a:lnSpc>
                <a:spcPct val="114599"/>
              </a:lnSpc>
              <a:buAutoNum type="arabicPeriod"/>
              <a:tabLst>
                <a:tab pos="227329" algn="l"/>
              </a:tabLst>
            </a:pPr>
            <a:r>
              <a:rPr dirty="0" sz="1200" spc="-10">
                <a:latin typeface="Tahoma"/>
                <a:cs typeface="Tahoma"/>
              </a:rPr>
              <a:t>Se </a:t>
            </a:r>
            <a:r>
              <a:rPr dirty="0" sz="1200" spc="15">
                <a:latin typeface="Tahoma"/>
                <a:cs typeface="Tahoma"/>
              </a:rPr>
              <a:t>opor </a:t>
            </a:r>
            <a:r>
              <a:rPr dirty="0" sz="1200" spc="-35">
                <a:latin typeface="Tahoma"/>
                <a:cs typeface="Tahoma"/>
              </a:rPr>
              <a:t>a </a:t>
            </a:r>
            <a:r>
              <a:rPr dirty="0" sz="1200" spc="-15">
                <a:latin typeface="Tahoma"/>
                <a:cs typeface="Tahoma"/>
              </a:rPr>
              <a:t>um </a:t>
            </a:r>
            <a:r>
              <a:rPr dirty="0" sz="1200" spc="10">
                <a:latin typeface="Tahoma"/>
                <a:cs typeface="Tahoma"/>
              </a:rPr>
              <a:t>preço </a:t>
            </a:r>
            <a:r>
              <a:rPr dirty="0" sz="1200" spc="5">
                <a:latin typeface="Tahoma"/>
                <a:cs typeface="Tahoma"/>
              </a:rPr>
              <a:t>elevado </a:t>
            </a:r>
            <a:r>
              <a:rPr dirty="0" sz="1200" spc="15">
                <a:latin typeface="Tahoma"/>
                <a:cs typeface="Tahoma"/>
              </a:rPr>
              <a:t>do </a:t>
            </a:r>
            <a:r>
              <a:rPr dirty="0" sz="1200" spc="-5">
                <a:latin typeface="Tahoma"/>
                <a:cs typeface="Tahoma"/>
              </a:rPr>
              <a:t>carbono, </a:t>
            </a:r>
            <a:r>
              <a:rPr dirty="0" sz="1200">
                <a:latin typeface="Tahoma"/>
                <a:cs typeface="Tahoma"/>
              </a:rPr>
              <a:t>que </a:t>
            </a:r>
            <a:r>
              <a:rPr dirty="0" sz="1200" spc="-5">
                <a:latin typeface="Tahoma"/>
                <a:cs typeface="Tahoma"/>
              </a:rPr>
              <a:t>prejudicaria </a:t>
            </a:r>
            <a:r>
              <a:rPr dirty="0" sz="1200" spc="-35">
                <a:latin typeface="Tahoma"/>
                <a:cs typeface="Tahoma"/>
              </a:rPr>
              <a:t>a </a:t>
            </a:r>
            <a:r>
              <a:rPr dirty="0" sz="1200">
                <a:latin typeface="Tahoma"/>
                <a:cs typeface="Tahoma"/>
              </a:rPr>
              <a:t>indústria </a:t>
            </a:r>
            <a:r>
              <a:rPr dirty="0" sz="1200" spc="5">
                <a:latin typeface="Tahoma"/>
                <a:cs typeface="Tahoma"/>
              </a:rPr>
              <a:t>de combustíveis fósseis </a:t>
            </a:r>
            <a:r>
              <a:rPr dirty="0" sz="1200" spc="-5">
                <a:latin typeface="Tahoma"/>
                <a:cs typeface="Tahoma"/>
              </a:rPr>
              <a:t>ao </a:t>
            </a:r>
            <a:r>
              <a:rPr dirty="0" sz="120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aumentar </a:t>
            </a:r>
            <a:r>
              <a:rPr dirty="0" sz="1200" spc="5">
                <a:latin typeface="Tahoma"/>
                <a:cs typeface="Tahoma"/>
              </a:rPr>
              <a:t>os custos </a:t>
            </a:r>
            <a:r>
              <a:rPr dirty="0" sz="1200">
                <a:latin typeface="Tahoma"/>
                <a:cs typeface="Tahoma"/>
              </a:rPr>
              <a:t>e </a:t>
            </a:r>
            <a:r>
              <a:rPr dirty="0" sz="1200" spc="5">
                <a:latin typeface="Tahoma"/>
                <a:cs typeface="Tahoma"/>
              </a:rPr>
              <a:t>reduzir </a:t>
            </a:r>
            <a:r>
              <a:rPr dirty="0" sz="1200" spc="-35">
                <a:latin typeface="Tahoma"/>
                <a:cs typeface="Tahoma"/>
              </a:rPr>
              <a:t>a </a:t>
            </a:r>
            <a:r>
              <a:rPr dirty="0" sz="1200" spc="-20">
                <a:latin typeface="Tahoma"/>
                <a:cs typeface="Tahoma"/>
              </a:rPr>
              <a:t>demanda, </a:t>
            </a:r>
            <a:r>
              <a:rPr dirty="0" sz="1200">
                <a:latin typeface="Tahoma"/>
                <a:cs typeface="Tahoma"/>
              </a:rPr>
              <a:t>resultando </a:t>
            </a:r>
            <a:r>
              <a:rPr dirty="0" sz="1200" spc="-10">
                <a:latin typeface="Tahoma"/>
                <a:cs typeface="Tahoma"/>
              </a:rPr>
              <a:t>em </a:t>
            </a:r>
            <a:r>
              <a:rPr dirty="0" sz="1200" spc="5">
                <a:latin typeface="Tahoma"/>
                <a:cs typeface="Tahoma"/>
              </a:rPr>
              <a:t>ativos </a:t>
            </a:r>
            <a:r>
              <a:rPr dirty="0" sz="1200" spc="-5">
                <a:latin typeface="Tahoma"/>
                <a:cs typeface="Tahoma"/>
              </a:rPr>
              <a:t>encalhados </a:t>
            </a:r>
            <a:r>
              <a:rPr dirty="0" sz="1200">
                <a:latin typeface="Tahoma"/>
                <a:cs typeface="Tahoma"/>
              </a:rPr>
              <a:t>e </a:t>
            </a:r>
            <a:r>
              <a:rPr dirty="0" sz="1200" spc="-5">
                <a:latin typeface="Tahoma"/>
                <a:cs typeface="Tahoma"/>
              </a:rPr>
              <a:t>perda </a:t>
            </a:r>
            <a:r>
              <a:rPr dirty="0" sz="1200" spc="5">
                <a:latin typeface="Tahoma"/>
                <a:cs typeface="Tahoma"/>
              </a:rPr>
              <a:t>de valor </a:t>
            </a:r>
            <a:r>
              <a:rPr dirty="0" sz="1200" spc="-15">
                <a:latin typeface="Tahoma"/>
                <a:cs typeface="Tahoma"/>
              </a:rPr>
              <a:t>para </a:t>
            </a:r>
            <a:r>
              <a:rPr dirty="0" sz="1200" spc="5">
                <a:latin typeface="Tahoma"/>
                <a:cs typeface="Tahoma"/>
              </a:rPr>
              <a:t>os </a:t>
            </a:r>
            <a:r>
              <a:rPr dirty="0" sz="1200" spc="1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acionistas. </a:t>
            </a:r>
            <a:r>
              <a:rPr dirty="0" sz="1200" spc="35">
                <a:latin typeface="Tahoma"/>
                <a:cs typeface="Tahoma"/>
              </a:rPr>
              <a:t>Mesmo </a:t>
            </a:r>
            <a:r>
              <a:rPr dirty="0" sz="1200">
                <a:latin typeface="Tahoma"/>
                <a:cs typeface="Tahoma"/>
              </a:rPr>
              <a:t>que </a:t>
            </a:r>
            <a:r>
              <a:rPr dirty="0" sz="1200" spc="-20">
                <a:latin typeface="Tahoma"/>
                <a:cs typeface="Tahoma"/>
              </a:rPr>
              <a:t>algumas </a:t>
            </a:r>
            <a:r>
              <a:rPr dirty="0" sz="1200" spc="-10">
                <a:latin typeface="Tahoma"/>
                <a:cs typeface="Tahoma"/>
              </a:rPr>
              <a:t>empresas </a:t>
            </a:r>
            <a:r>
              <a:rPr dirty="0" sz="1200" spc="5">
                <a:latin typeface="Tahoma"/>
                <a:cs typeface="Tahoma"/>
              </a:rPr>
              <a:t>de </a:t>
            </a:r>
            <a:r>
              <a:rPr dirty="0" sz="1200" spc="10">
                <a:latin typeface="Tahoma"/>
                <a:cs typeface="Tahoma"/>
              </a:rPr>
              <a:t>petróleo </a:t>
            </a:r>
            <a:r>
              <a:rPr dirty="0" sz="1200" spc="-5">
                <a:latin typeface="Tahoma"/>
                <a:cs typeface="Tahoma"/>
              </a:rPr>
              <a:t>declarem </a:t>
            </a:r>
            <a:r>
              <a:rPr dirty="0" sz="1200" spc="5">
                <a:latin typeface="Tahoma"/>
                <a:cs typeface="Tahoma"/>
              </a:rPr>
              <a:t>apoio </a:t>
            </a:r>
            <a:r>
              <a:rPr dirty="0" sz="1200" spc="-35">
                <a:latin typeface="Tahoma"/>
                <a:cs typeface="Tahoma"/>
              </a:rPr>
              <a:t>a </a:t>
            </a:r>
            <a:r>
              <a:rPr dirty="0" sz="1200" spc="-15">
                <a:latin typeface="Tahoma"/>
                <a:cs typeface="Tahoma"/>
              </a:rPr>
              <a:t>um </a:t>
            </a:r>
            <a:r>
              <a:rPr dirty="0" sz="1200" spc="10">
                <a:latin typeface="Tahoma"/>
                <a:cs typeface="Tahoma"/>
              </a:rPr>
              <a:t>preço </a:t>
            </a:r>
            <a:r>
              <a:rPr dirty="0" sz="1200" spc="15">
                <a:latin typeface="Tahoma"/>
                <a:cs typeface="Tahoma"/>
              </a:rPr>
              <a:t>do </a:t>
            </a:r>
            <a:r>
              <a:rPr dirty="0" sz="1200" spc="-5">
                <a:latin typeface="Tahoma"/>
                <a:cs typeface="Tahoma"/>
              </a:rPr>
              <a:t>carbono, </a:t>
            </a:r>
            <a:r>
              <a:rPr dirty="0" sz="1200" spc="-20">
                <a:latin typeface="Tahoma"/>
                <a:cs typeface="Tahoma"/>
              </a:rPr>
              <a:t>sua 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indústria </a:t>
            </a:r>
            <a:r>
              <a:rPr dirty="0" sz="1200" spc="5">
                <a:latin typeface="Tahoma"/>
                <a:cs typeface="Tahoma"/>
              </a:rPr>
              <a:t>continua financiando </a:t>
            </a:r>
            <a:r>
              <a:rPr dirty="0" sz="1200" spc="15">
                <a:latin typeface="Tahoma"/>
                <a:cs typeface="Tahoma"/>
              </a:rPr>
              <a:t>políticos </a:t>
            </a:r>
            <a:r>
              <a:rPr dirty="0" sz="1200">
                <a:latin typeface="Tahoma"/>
                <a:cs typeface="Tahoma"/>
              </a:rPr>
              <a:t>que </a:t>
            </a:r>
            <a:r>
              <a:rPr dirty="0" sz="1200" spc="-10">
                <a:latin typeface="Tahoma"/>
                <a:cs typeface="Tahoma"/>
              </a:rPr>
              <a:t>se </a:t>
            </a:r>
            <a:r>
              <a:rPr dirty="0" sz="1200" spc="5">
                <a:latin typeface="Tahoma"/>
                <a:cs typeface="Tahoma"/>
              </a:rPr>
              <a:t>opõem </a:t>
            </a:r>
            <a:r>
              <a:rPr dirty="0" sz="1200" spc="-35">
                <a:latin typeface="Tahoma"/>
                <a:cs typeface="Tahoma"/>
              </a:rPr>
              <a:t>a </a:t>
            </a:r>
            <a:r>
              <a:rPr dirty="0" sz="1200" spc="-15">
                <a:latin typeface="Tahoma"/>
                <a:cs typeface="Tahoma"/>
              </a:rPr>
              <a:t>isso. </a:t>
            </a:r>
            <a:r>
              <a:rPr dirty="0" sz="1200">
                <a:latin typeface="Tahoma"/>
                <a:cs typeface="Tahoma"/>
              </a:rPr>
              <a:t>Assuma </a:t>
            </a:r>
            <a:r>
              <a:rPr dirty="0" sz="1200" spc="-20">
                <a:latin typeface="Tahoma"/>
                <a:cs typeface="Tahoma"/>
              </a:rPr>
              <a:t>uma </a:t>
            </a:r>
            <a:r>
              <a:rPr dirty="0" sz="1200" spc="5">
                <a:latin typeface="Tahoma"/>
                <a:cs typeface="Tahoma"/>
              </a:rPr>
              <a:t>posição </a:t>
            </a:r>
            <a:r>
              <a:rPr dirty="0" sz="1200" spc="20">
                <a:latin typeface="Tahoma"/>
                <a:cs typeface="Tahoma"/>
              </a:rPr>
              <a:t>forte </a:t>
            </a:r>
            <a:r>
              <a:rPr dirty="0" sz="1200" spc="5">
                <a:latin typeface="Tahoma"/>
                <a:cs typeface="Tahoma"/>
              </a:rPr>
              <a:t>contra </a:t>
            </a:r>
            <a:r>
              <a:rPr dirty="0" sz="1200" spc="-20">
                <a:latin typeface="Tahoma"/>
                <a:cs typeface="Tahoma"/>
              </a:rPr>
              <a:t>essa 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política.</a:t>
            </a:r>
            <a:endParaRPr sz="1200">
              <a:latin typeface="Tahoma"/>
              <a:cs typeface="Tahoma"/>
            </a:endParaRPr>
          </a:p>
          <a:p>
            <a:pPr algn="just" marL="226695" marR="153670" indent="-139700">
              <a:lnSpc>
                <a:spcPct val="114599"/>
              </a:lnSpc>
              <a:buAutoNum type="arabicPeriod"/>
              <a:tabLst>
                <a:tab pos="227329" algn="l"/>
              </a:tabLst>
            </a:pPr>
            <a:r>
              <a:rPr dirty="0" sz="1200" spc="-10">
                <a:latin typeface="Tahoma"/>
                <a:cs typeface="Tahoma"/>
              </a:rPr>
              <a:t>Se </a:t>
            </a:r>
            <a:r>
              <a:rPr dirty="0" sz="1200" spc="15">
                <a:latin typeface="Tahoma"/>
                <a:cs typeface="Tahoma"/>
              </a:rPr>
              <a:t>opor </a:t>
            </a:r>
            <a:r>
              <a:rPr dirty="0" sz="1200" spc="-35">
                <a:latin typeface="Tahoma"/>
                <a:cs typeface="Tahoma"/>
              </a:rPr>
              <a:t>a </a:t>
            </a:r>
            <a:r>
              <a:rPr dirty="0" sz="1200" spc="5">
                <a:latin typeface="Tahoma"/>
                <a:cs typeface="Tahoma"/>
              </a:rPr>
              <a:t>impostos sobre combustíveis </a:t>
            </a:r>
            <a:r>
              <a:rPr dirty="0" sz="1200" spc="-10">
                <a:latin typeface="Tahoma"/>
                <a:cs typeface="Tahoma"/>
              </a:rPr>
              <a:t>fósseis, </a:t>
            </a:r>
            <a:r>
              <a:rPr dirty="0" sz="1200" spc="-5">
                <a:latin typeface="Tahoma"/>
                <a:cs typeface="Tahoma"/>
              </a:rPr>
              <a:t>argumentando </a:t>
            </a:r>
            <a:r>
              <a:rPr dirty="0" sz="1200">
                <a:latin typeface="Tahoma"/>
                <a:cs typeface="Tahoma"/>
              </a:rPr>
              <a:t>que </a:t>
            </a:r>
            <a:r>
              <a:rPr dirty="0" sz="1200" spc="-20">
                <a:latin typeface="Tahoma"/>
                <a:cs typeface="Tahoma"/>
              </a:rPr>
              <a:t>sua </a:t>
            </a:r>
            <a:r>
              <a:rPr dirty="0" sz="1200">
                <a:latin typeface="Tahoma"/>
                <a:cs typeface="Tahoma"/>
              </a:rPr>
              <a:t>indústria </a:t>
            </a:r>
            <a:r>
              <a:rPr dirty="0" sz="1200" spc="-5">
                <a:latin typeface="Tahoma"/>
                <a:cs typeface="Tahoma"/>
              </a:rPr>
              <a:t>não </a:t>
            </a:r>
            <a:r>
              <a:rPr dirty="0" sz="1200" spc="10">
                <a:latin typeface="Tahoma"/>
                <a:cs typeface="Tahoma"/>
              </a:rPr>
              <a:t>pode </a:t>
            </a:r>
            <a:r>
              <a:rPr dirty="0" sz="1200">
                <a:latin typeface="Tahoma"/>
                <a:cs typeface="Tahoma"/>
              </a:rPr>
              <a:t>suportar </a:t>
            </a:r>
            <a:r>
              <a:rPr dirty="0" sz="1200" spc="5">
                <a:latin typeface="Tahoma"/>
                <a:cs typeface="Tahoma"/>
              </a:rPr>
              <a:t> custos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extras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que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prejudiquem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seus negócios,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especialmente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considerando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 spc="-25">
                <a:latin typeface="Tahoma"/>
                <a:cs typeface="Tahoma"/>
              </a:rPr>
              <a:t>as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perdas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antecipadas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com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 spc="-35">
                <a:latin typeface="Tahoma"/>
                <a:cs typeface="Tahoma"/>
              </a:rPr>
              <a:t>a </a:t>
            </a:r>
            <a:r>
              <a:rPr dirty="0" sz="1200" spc="-36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transição </a:t>
            </a:r>
            <a:r>
              <a:rPr dirty="0" sz="1200" spc="-15">
                <a:latin typeface="Tahoma"/>
                <a:cs typeface="Tahoma"/>
              </a:rPr>
              <a:t>para </a:t>
            </a:r>
            <a:r>
              <a:rPr dirty="0" sz="1200" spc="-10">
                <a:latin typeface="Tahoma"/>
                <a:cs typeface="Tahoma"/>
              </a:rPr>
              <a:t>energias alternativas. </a:t>
            </a:r>
            <a:r>
              <a:rPr dirty="0" sz="1200" spc="15">
                <a:latin typeface="Tahoma"/>
                <a:cs typeface="Tahoma"/>
              </a:rPr>
              <a:t>Prefere </a:t>
            </a:r>
            <a:r>
              <a:rPr dirty="0" sz="1200">
                <a:latin typeface="Tahoma"/>
                <a:cs typeface="Tahoma"/>
              </a:rPr>
              <a:t>restringir </a:t>
            </a:r>
            <a:r>
              <a:rPr dirty="0" sz="1200" spc="25">
                <a:latin typeface="Tahoma"/>
                <a:cs typeface="Tahoma"/>
              </a:rPr>
              <a:t>o </a:t>
            </a:r>
            <a:r>
              <a:rPr dirty="0" sz="1200">
                <a:latin typeface="Tahoma"/>
                <a:cs typeface="Tahoma"/>
              </a:rPr>
              <a:t>carvão </a:t>
            </a:r>
            <a:r>
              <a:rPr dirty="0" sz="1200" spc="15">
                <a:latin typeface="Tahoma"/>
                <a:cs typeface="Tahoma"/>
              </a:rPr>
              <a:t>do </a:t>
            </a:r>
            <a:r>
              <a:rPr dirty="0" sz="1200">
                <a:latin typeface="Tahoma"/>
                <a:cs typeface="Tahoma"/>
              </a:rPr>
              <a:t>que </a:t>
            </a:r>
            <a:r>
              <a:rPr dirty="0" sz="1200" spc="25">
                <a:latin typeface="Tahoma"/>
                <a:cs typeface="Tahoma"/>
              </a:rPr>
              <a:t>o </a:t>
            </a:r>
            <a:r>
              <a:rPr dirty="0" sz="1200" spc="10">
                <a:latin typeface="Tahoma"/>
                <a:cs typeface="Tahoma"/>
              </a:rPr>
              <a:t>petróleo </a:t>
            </a:r>
            <a:r>
              <a:rPr dirty="0" sz="1200">
                <a:latin typeface="Tahoma"/>
                <a:cs typeface="Tahoma"/>
              </a:rPr>
              <a:t>e </a:t>
            </a:r>
            <a:r>
              <a:rPr dirty="0" sz="1200" spc="25">
                <a:latin typeface="Tahoma"/>
                <a:cs typeface="Tahoma"/>
              </a:rPr>
              <a:t>o </a:t>
            </a:r>
            <a:r>
              <a:rPr dirty="0" sz="1200" spc="-45">
                <a:latin typeface="Tahoma"/>
                <a:cs typeface="Tahoma"/>
              </a:rPr>
              <a:t>gás, </a:t>
            </a:r>
            <a:r>
              <a:rPr dirty="0" sz="1200" spc="15">
                <a:latin typeface="Tahoma"/>
                <a:cs typeface="Tahoma"/>
              </a:rPr>
              <a:t>visto </a:t>
            </a:r>
            <a:r>
              <a:rPr dirty="0" sz="1200">
                <a:latin typeface="Tahoma"/>
                <a:cs typeface="Tahoma"/>
              </a:rPr>
              <a:t>que </a:t>
            </a:r>
            <a:r>
              <a:rPr dirty="0" sz="1200" spc="25">
                <a:latin typeface="Tahoma"/>
                <a:cs typeface="Tahoma"/>
              </a:rPr>
              <a:t>o </a:t>
            </a:r>
            <a:r>
              <a:rPr dirty="0" sz="1200" spc="3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carvão</a:t>
            </a:r>
            <a:r>
              <a:rPr dirty="0" sz="1200" spc="-7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é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menos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lucrativo.</a:t>
            </a:r>
            <a:endParaRPr sz="1200">
              <a:latin typeface="Tahoma"/>
              <a:cs typeface="Tahoma"/>
            </a:endParaRPr>
          </a:p>
          <a:p>
            <a:pPr algn="just" marL="226695" marR="153670" indent="-139700">
              <a:lnSpc>
                <a:spcPct val="114599"/>
              </a:lnSpc>
              <a:buAutoNum type="arabicPeriod"/>
              <a:tabLst>
                <a:tab pos="227329" algn="l"/>
              </a:tabLst>
            </a:pPr>
            <a:r>
              <a:rPr dirty="0" sz="1200" spc="15">
                <a:latin typeface="Tahoma"/>
                <a:cs typeface="Tahoma"/>
              </a:rPr>
              <a:t>Promover </a:t>
            </a:r>
            <a:r>
              <a:rPr dirty="0" sz="1200">
                <a:latin typeface="Tahoma"/>
                <a:cs typeface="Tahoma"/>
              </a:rPr>
              <a:t>novas </a:t>
            </a:r>
            <a:r>
              <a:rPr dirty="0" sz="1200" spc="-5">
                <a:latin typeface="Tahoma"/>
                <a:cs typeface="Tahoma"/>
              </a:rPr>
              <a:t>tecnologias, </a:t>
            </a:r>
            <a:r>
              <a:rPr dirty="0" sz="1200" spc="10">
                <a:latin typeface="Tahoma"/>
                <a:cs typeface="Tahoma"/>
              </a:rPr>
              <a:t>como </a:t>
            </a:r>
            <a:r>
              <a:rPr dirty="0" sz="1200" spc="-35">
                <a:latin typeface="Tahoma"/>
                <a:cs typeface="Tahoma"/>
              </a:rPr>
              <a:t>a </a:t>
            </a:r>
            <a:r>
              <a:rPr dirty="0" sz="1200">
                <a:latin typeface="Tahoma"/>
                <a:cs typeface="Tahoma"/>
              </a:rPr>
              <a:t>remoção </a:t>
            </a:r>
            <a:r>
              <a:rPr dirty="0" sz="1200" spc="5">
                <a:latin typeface="Tahoma"/>
                <a:cs typeface="Tahoma"/>
              </a:rPr>
              <a:t>de </a:t>
            </a:r>
            <a:r>
              <a:rPr dirty="0" sz="1200" spc="-5">
                <a:latin typeface="Tahoma"/>
                <a:cs typeface="Tahoma"/>
              </a:rPr>
              <a:t>carbono, </a:t>
            </a:r>
            <a:r>
              <a:rPr dirty="0" sz="1200" spc="45">
                <a:latin typeface="Tahoma"/>
                <a:cs typeface="Tahoma"/>
              </a:rPr>
              <a:t>CCS </a:t>
            </a:r>
            <a:r>
              <a:rPr dirty="0" sz="1200">
                <a:latin typeface="Tahoma"/>
                <a:cs typeface="Tahoma"/>
              </a:rPr>
              <a:t>e biocombustíveis, </a:t>
            </a:r>
            <a:r>
              <a:rPr dirty="0" sz="1200" spc="-15">
                <a:latin typeface="Tahoma"/>
                <a:cs typeface="Tahoma"/>
              </a:rPr>
              <a:t>para </a:t>
            </a:r>
            <a:r>
              <a:rPr dirty="0" sz="1200" spc="-5">
                <a:latin typeface="Tahoma"/>
                <a:cs typeface="Tahoma"/>
              </a:rPr>
              <a:t>compensar </a:t>
            </a:r>
            <a:r>
              <a:rPr dirty="0" sz="1200" spc="-25">
                <a:latin typeface="Tahoma"/>
                <a:cs typeface="Tahoma"/>
              </a:rPr>
              <a:t>as </a:t>
            </a:r>
            <a:r>
              <a:rPr dirty="0" sz="1200" spc="-2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emissões </a:t>
            </a:r>
            <a:r>
              <a:rPr dirty="0" sz="1200" spc="5">
                <a:latin typeface="Tahoma"/>
                <a:cs typeface="Tahoma"/>
              </a:rPr>
              <a:t>de combustíveis </a:t>
            </a:r>
            <a:r>
              <a:rPr dirty="0" sz="1200" spc="-10">
                <a:latin typeface="Tahoma"/>
                <a:cs typeface="Tahoma"/>
              </a:rPr>
              <a:t>fósseis. </a:t>
            </a:r>
            <a:r>
              <a:rPr dirty="0" sz="1200" spc="15">
                <a:latin typeface="Tahoma"/>
                <a:cs typeface="Tahoma"/>
              </a:rPr>
              <a:t>Apoiar </a:t>
            </a:r>
            <a:r>
              <a:rPr dirty="0" sz="1200" spc="25">
                <a:latin typeface="Tahoma"/>
                <a:cs typeface="Tahoma"/>
              </a:rPr>
              <a:t>o </a:t>
            </a:r>
            <a:r>
              <a:rPr dirty="0" sz="1200">
                <a:latin typeface="Tahoma"/>
                <a:cs typeface="Tahoma"/>
              </a:rPr>
              <a:t>uso </a:t>
            </a:r>
            <a:r>
              <a:rPr dirty="0" sz="1200" spc="5">
                <a:latin typeface="Tahoma"/>
                <a:cs typeface="Tahoma"/>
              </a:rPr>
              <a:t>de </a:t>
            </a:r>
            <a:r>
              <a:rPr dirty="0" sz="1200" spc="-30">
                <a:latin typeface="Tahoma"/>
                <a:cs typeface="Tahoma"/>
              </a:rPr>
              <a:t>gás </a:t>
            </a:r>
            <a:r>
              <a:rPr dirty="0" sz="1200" spc="-5">
                <a:latin typeface="Tahoma"/>
                <a:cs typeface="Tahoma"/>
              </a:rPr>
              <a:t>natural </a:t>
            </a:r>
            <a:r>
              <a:rPr dirty="0" sz="1200">
                <a:latin typeface="Tahoma"/>
                <a:cs typeface="Tahoma"/>
              </a:rPr>
              <a:t>e biocombustíveis, </a:t>
            </a:r>
            <a:r>
              <a:rPr dirty="0" sz="1200" spc="-15">
                <a:latin typeface="Tahoma"/>
                <a:cs typeface="Tahoma"/>
              </a:rPr>
              <a:t>além da </a:t>
            </a:r>
            <a:r>
              <a:rPr dirty="0" sz="1200" spc="-5">
                <a:latin typeface="Tahoma"/>
                <a:cs typeface="Tahoma"/>
              </a:rPr>
              <a:t>pesquisa </a:t>
            </a:r>
            <a:r>
              <a:rPr dirty="0" sz="1200" spc="-10">
                <a:latin typeface="Tahoma"/>
                <a:cs typeface="Tahoma"/>
              </a:rPr>
              <a:t>em </a:t>
            </a:r>
            <a:r>
              <a:rPr dirty="0" sz="1200" spc="-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tecnologias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remoção</a:t>
            </a:r>
            <a:r>
              <a:rPr dirty="0" sz="1200" spc="-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carbono</a:t>
            </a:r>
            <a:r>
              <a:rPr dirty="0" sz="1200" spc="-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captura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armazenamento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carbono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 spc="-40">
                <a:latin typeface="Tahoma"/>
                <a:cs typeface="Tahoma"/>
              </a:rPr>
              <a:t>(CCS),</a:t>
            </a:r>
            <a:r>
              <a:rPr dirty="0" sz="1200" spc="-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que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poderiam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 spc="-20">
                <a:latin typeface="Tahoma"/>
                <a:cs typeface="Tahoma"/>
              </a:rPr>
              <a:t>ajudar </a:t>
            </a:r>
            <a:r>
              <a:rPr dirty="0" sz="1200" spc="-360">
                <a:latin typeface="Tahoma"/>
                <a:cs typeface="Tahoma"/>
              </a:rPr>
              <a:t> 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 spc="-7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mitigar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os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impactos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ambientais.</a:t>
            </a:r>
            <a:endParaRPr sz="1200">
              <a:latin typeface="Tahoma"/>
              <a:cs typeface="Tahoma"/>
            </a:endParaRPr>
          </a:p>
          <a:p>
            <a:pPr algn="just" marL="226695" marR="153670" indent="-139700">
              <a:lnSpc>
                <a:spcPct val="114599"/>
              </a:lnSpc>
              <a:buAutoNum type="arabicPeriod"/>
              <a:tabLst>
                <a:tab pos="227329" algn="l"/>
              </a:tabLst>
            </a:pPr>
            <a:r>
              <a:rPr dirty="0" sz="1200" spc="-10">
                <a:latin typeface="Tahoma"/>
                <a:cs typeface="Tahoma"/>
              </a:rPr>
              <a:t>Incentivar </a:t>
            </a:r>
            <a:r>
              <a:rPr dirty="0" sz="1200">
                <a:latin typeface="Tahoma"/>
                <a:cs typeface="Tahoma"/>
              </a:rPr>
              <a:t>ações que </a:t>
            </a:r>
            <a:r>
              <a:rPr dirty="0" sz="1200" spc="-5">
                <a:latin typeface="Tahoma"/>
                <a:cs typeface="Tahoma"/>
              </a:rPr>
              <a:t>não prejudiquem </a:t>
            </a:r>
            <a:r>
              <a:rPr dirty="0" sz="1200">
                <a:latin typeface="Tahoma"/>
                <a:cs typeface="Tahoma"/>
              </a:rPr>
              <a:t>diretamente </a:t>
            </a:r>
            <a:r>
              <a:rPr dirty="0" sz="1200" spc="-20">
                <a:latin typeface="Tahoma"/>
                <a:cs typeface="Tahoma"/>
              </a:rPr>
              <a:t>sua </a:t>
            </a:r>
            <a:r>
              <a:rPr dirty="0" sz="1200" spc="-10">
                <a:latin typeface="Tahoma"/>
                <a:cs typeface="Tahoma"/>
              </a:rPr>
              <a:t>indústria, </a:t>
            </a:r>
            <a:r>
              <a:rPr dirty="0" sz="1200" spc="10">
                <a:latin typeface="Tahoma"/>
                <a:cs typeface="Tahoma"/>
              </a:rPr>
              <a:t>como </a:t>
            </a:r>
            <a:r>
              <a:rPr dirty="0" sz="1200" spc="-35">
                <a:latin typeface="Tahoma"/>
                <a:cs typeface="Tahoma"/>
              </a:rPr>
              <a:t>a </a:t>
            </a:r>
            <a:r>
              <a:rPr dirty="0" sz="1200">
                <a:latin typeface="Tahoma"/>
                <a:cs typeface="Tahoma"/>
              </a:rPr>
              <a:t>redução </a:t>
            </a:r>
            <a:r>
              <a:rPr dirty="0" sz="1200" spc="-15">
                <a:latin typeface="Tahoma"/>
                <a:cs typeface="Tahoma"/>
              </a:rPr>
              <a:t>das </a:t>
            </a:r>
            <a:r>
              <a:rPr dirty="0" sz="1200" spc="-5">
                <a:latin typeface="Tahoma"/>
                <a:cs typeface="Tahoma"/>
              </a:rPr>
              <a:t>emissões </a:t>
            </a:r>
            <a:r>
              <a:rPr dirty="0" sz="1200" spc="5">
                <a:latin typeface="Tahoma"/>
                <a:cs typeface="Tahoma"/>
              </a:rPr>
              <a:t>de </a:t>
            </a:r>
            <a:r>
              <a:rPr dirty="0" sz="1200" spc="10">
                <a:latin typeface="Tahoma"/>
                <a:cs typeface="Tahoma"/>
              </a:rPr>
              <a:t> outros </a:t>
            </a:r>
            <a:r>
              <a:rPr dirty="0" sz="1200" spc="-25">
                <a:latin typeface="Tahoma"/>
                <a:cs typeface="Tahoma"/>
              </a:rPr>
              <a:t>gases </a:t>
            </a:r>
            <a:r>
              <a:rPr dirty="0" sz="1200" spc="5">
                <a:latin typeface="Tahoma"/>
                <a:cs typeface="Tahoma"/>
              </a:rPr>
              <a:t>de </a:t>
            </a:r>
            <a:r>
              <a:rPr dirty="0" sz="1200" spc="15">
                <a:latin typeface="Tahoma"/>
                <a:cs typeface="Tahoma"/>
              </a:rPr>
              <a:t>efeito </a:t>
            </a:r>
            <a:r>
              <a:rPr dirty="0" sz="1200">
                <a:latin typeface="Tahoma"/>
                <a:cs typeface="Tahoma"/>
              </a:rPr>
              <a:t>estufa e </a:t>
            </a:r>
            <a:r>
              <a:rPr dirty="0" sz="1200" spc="25">
                <a:latin typeface="Tahoma"/>
                <a:cs typeface="Tahoma"/>
              </a:rPr>
              <a:t>o </a:t>
            </a:r>
            <a:r>
              <a:rPr dirty="0" sz="1200">
                <a:latin typeface="Tahoma"/>
                <a:cs typeface="Tahoma"/>
              </a:rPr>
              <a:t>combate </a:t>
            </a:r>
            <a:r>
              <a:rPr dirty="0" sz="1200" spc="-5">
                <a:latin typeface="Tahoma"/>
                <a:cs typeface="Tahoma"/>
              </a:rPr>
              <a:t>ao </a:t>
            </a:r>
            <a:r>
              <a:rPr dirty="0" sz="1200" spc="-10">
                <a:latin typeface="Tahoma"/>
                <a:cs typeface="Tahoma"/>
              </a:rPr>
              <a:t>desmatamento, </a:t>
            </a:r>
            <a:r>
              <a:rPr dirty="0" sz="1200">
                <a:latin typeface="Tahoma"/>
                <a:cs typeface="Tahoma"/>
              </a:rPr>
              <a:t>visando </a:t>
            </a:r>
            <a:r>
              <a:rPr dirty="0" sz="1200" spc="5">
                <a:latin typeface="Tahoma"/>
                <a:cs typeface="Tahoma"/>
              </a:rPr>
              <a:t>proteger </a:t>
            </a:r>
            <a:r>
              <a:rPr dirty="0" sz="1200" spc="25">
                <a:latin typeface="Tahoma"/>
                <a:cs typeface="Tahoma"/>
              </a:rPr>
              <a:t>o </a:t>
            </a:r>
            <a:r>
              <a:rPr dirty="0" sz="1200" spc="5">
                <a:latin typeface="Tahoma"/>
                <a:cs typeface="Tahoma"/>
              </a:rPr>
              <a:t>valor dos </a:t>
            </a:r>
            <a:r>
              <a:rPr dirty="0" sz="1200">
                <a:latin typeface="Tahoma"/>
                <a:cs typeface="Tahoma"/>
              </a:rPr>
              <a:t>acionistas </a:t>
            </a:r>
            <a:r>
              <a:rPr dirty="0" sz="1200" spc="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enquanto</a:t>
            </a:r>
            <a:r>
              <a:rPr dirty="0" sz="1200" spc="-7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se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aborda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25">
                <a:latin typeface="Tahoma"/>
                <a:cs typeface="Tahoma"/>
              </a:rPr>
              <a:t>as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mudanças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climáticas.</a:t>
            </a:r>
            <a:endParaRPr sz="1200">
              <a:latin typeface="Tahoma"/>
              <a:cs typeface="Tahoma"/>
            </a:endParaRPr>
          </a:p>
          <a:p>
            <a:pPr marL="175260">
              <a:lnSpc>
                <a:spcPct val="100000"/>
              </a:lnSpc>
              <a:spcBef>
                <a:spcPts val="915"/>
              </a:spcBef>
            </a:pPr>
            <a:r>
              <a:rPr dirty="0" sz="1200" spc="-10" b="1">
                <a:latin typeface="Tahoma"/>
                <a:cs typeface="Tahoma"/>
              </a:rPr>
              <a:t>C</a:t>
            </a:r>
            <a:r>
              <a:rPr dirty="0" sz="1200" spc="-55" b="1">
                <a:latin typeface="Tahoma"/>
                <a:cs typeface="Tahoma"/>
              </a:rPr>
              <a:t>o</a:t>
            </a:r>
            <a:r>
              <a:rPr dirty="0" sz="1200" spc="-95" b="1">
                <a:latin typeface="Tahoma"/>
                <a:cs typeface="Tahoma"/>
              </a:rPr>
              <a:t>n</a:t>
            </a:r>
            <a:r>
              <a:rPr dirty="0" sz="1200" spc="-95" b="1">
                <a:latin typeface="Tahoma"/>
                <a:cs typeface="Tahoma"/>
              </a:rPr>
              <a:t>s</a:t>
            </a:r>
            <a:r>
              <a:rPr dirty="0" sz="1200" spc="-60" b="1">
                <a:latin typeface="Tahoma"/>
                <a:cs typeface="Tahoma"/>
              </a:rPr>
              <a:t>i</a:t>
            </a:r>
            <a:r>
              <a:rPr dirty="0" sz="1200" spc="-75" b="1">
                <a:latin typeface="Tahoma"/>
                <a:cs typeface="Tahoma"/>
              </a:rPr>
              <a:t>d</a:t>
            </a:r>
            <a:r>
              <a:rPr dirty="0" sz="1200" spc="-75" b="1">
                <a:latin typeface="Tahoma"/>
                <a:cs typeface="Tahoma"/>
              </a:rPr>
              <a:t>e</a:t>
            </a:r>
            <a:r>
              <a:rPr dirty="0" sz="1200" spc="-75" b="1">
                <a:latin typeface="Tahoma"/>
                <a:cs typeface="Tahoma"/>
              </a:rPr>
              <a:t>r</a:t>
            </a:r>
            <a:r>
              <a:rPr dirty="0" sz="1200" spc="-110" b="1">
                <a:latin typeface="Tahoma"/>
                <a:cs typeface="Tahoma"/>
              </a:rPr>
              <a:t>a</a:t>
            </a:r>
            <a:r>
              <a:rPr dirty="0" sz="1200" spc="-55" b="1">
                <a:latin typeface="Tahoma"/>
                <a:cs typeface="Tahoma"/>
              </a:rPr>
              <a:t>ç</a:t>
            </a:r>
            <a:r>
              <a:rPr dirty="0" sz="1200" spc="-55" b="1">
                <a:latin typeface="Tahoma"/>
                <a:cs typeface="Tahoma"/>
              </a:rPr>
              <a:t>õ</a:t>
            </a:r>
            <a:r>
              <a:rPr dirty="0" sz="1200" spc="-75" b="1">
                <a:latin typeface="Tahoma"/>
                <a:cs typeface="Tahoma"/>
              </a:rPr>
              <a:t>e</a:t>
            </a:r>
            <a:r>
              <a:rPr dirty="0" sz="1200" spc="-95" b="1">
                <a:latin typeface="Tahoma"/>
                <a:cs typeface="Tahoma"/>
              </a:rPr>
              <a:t>s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110" b="1">
                <a:latin typeface="Tahoma"/>
                <a:cs typeface="Tahoma"/>
              </a:rPr>
              <a:t>a</a:t>
            </a:r>
            <a:r>
              <a:rPr dirty="0" sz="1200" spc="-75" b="1">
                <a:latin typeface="Tahoma"/>
                <a:cs typeface="Tahoma"/>
              </a:rPr>
              <a:t>d</a:t>
            </a:r>
            <a:r>
              <a:rPr dirty="0" sz="1200" spc="-60" b="1">
                <a:latin typeface="Tahoma"/>
                <a:cs typeface="Tahoma"/>
              </a:rPr>
              <a:t>i</a:t>
            </a:r>
            <a:r>
              <a:rPr dirty="0" sz="1200" spc="-55" b="1">
                <a:latin typeface="Tahoma"/>
                <a:cs typeface="Tahoma"/>
              </a:rPr>
              <a:t>c</a:t>
            </a:r>
            <a:r>
              <a:rPr dirty="0" sz="1200" spc="-60" b="1">
                <a:latin typeface="Tahoma"/>
                <a:cs typeface="Tahoma"/>
              </a:rPr>
              <a:t>i</a:t>
            </a:r>
            <a:r>
              <a:rPr dirty="0" sz="1200" spc="-55" b="1">
                <a:latin typeface="Tahoma"/>
                <a:cs typeface="Tahoma"/>
              </a:rPr>
              <a:t>o</a:t>
            </a:r>
            <a:r>
              <a:rPr dirty="0" sz="1200" spc="-95" b="1">
                <a:latin typeface="Tahoma"/>
                <a:cs typeface="Tahoma"/>
              </a:rPr>
              <a:t>n</a:t>
            </a:r>
            <a:r>
              <a:rPr dirty="0" sz="1200" spc="-110" b="1">
                <a:latin typeface="Tahoma"/>
                <a:cs typeface="Tahoma"/>
              </a:rPr>
              <a:t>a</a:t>
            </a:r>
            <a:r>
              <a:rPr dirty="0" sz="1200" spc="-60" b="1">
                <a:latin typeface="Tahoma"/>
                <a:cs typeface="Tahoma"/>
              </a:rPr>
              <a:t>i</a:t>
            </a:r>
            <a:r>
              <a:rPr dirty="0" sz="1200" spc="-95" b="1">
                <a:latin typeface="Tahoma"/>
                <a:cs typeface="Tahoma"/>
              </a:rPr>
              <a:t>s</a:t>
            </a:r>
            <a:endParaRPr sz="1200">
              <a:latin typeface="Tahoma"/>
              <a:cs typeface="Tahoma"/>
            </a:endParaRPr>
          </a:p>
          <a:p>
            <a:pPr marL="433705" marR="330835">
              <a:lnSpc>
                <a:spcPct val="114599"/>
              </a:lnSpc>
              <a:spcBef>
                <a:spcPts val="810"/>
              </a:spcBef>
            </a:pPr>
            <a:r>
              <a:rPr dirty="0" sz="1200">
                <a:latin typeface="Tahoma"/>
                <a:cs typeface="Tahoma"/>
              </a:rPr>
              <a:t>Equilibrar</a:t>
            </a:r>
            <a:r>
              <a:rPr dirty="0" sz="1200" spc="20">
                <a:latin typeface="Tahoma"/>
                <a:cs typeface="Tahoma"/>
              </a:rPr>
              <a:t> 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 spc="5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necessidade</a:t>
            </a:r>
            <a:r>
              <a:rPr dirty="0" sz="1200" spc="2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1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prevenir</a:t>
            </a:r>
            <a:r>
              <a:rPr dirty="0" sz="1200" spc="1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mudanças</a:t>
            </a:r>
            <a:r>
              <a:rPr dirty="0" sz="1200" spc="3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climáticas</a:t>
            </a:r>
            <a:r>
              <a:rPr dirty="0" sz="1200" spc="2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perigosas</a:t>
            </a:r>
            <a:r>
              <a:rPr dirty="0" sz="1200" spc="3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com</a:t>
            </a:r>
            <a:r>
              <a:rPr dirty="0" sz="1200" spc="1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os</a:t>
            </a:r>
            <a:r>
              <a:rPr dirty="0" sz="1200" spc="1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interesses</a:t>
            </a:r>
            <a:r>
              <a:rPr dirty="0" sz="1200" spc="2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dos </a:t>
            </a:r>
            <a:r>
              <a:rPr dirty="0" sz="1200" spc="-36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acionistas,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funcionários,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clientes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formuladores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políticas.</a:t>
            </a:r>
            <a:endParaRPr sz="1200">
              <a:latin typeface="Tahoma"/>
              <a:cs typeface="Tahoma"/>
            </a:endParaRPr>
          </a:p>
          <a:p>
            <a:pPr marL="433705" marR="330835">
              <a:lnSpc>
                <a:spcPct val="114599"/>
              </a:lnSpc>
            </a:pPr>
            <a:r>
              <a:rPr dirty="0" sz="1200" spc="90">
                <a:latin typeface="Tahoma"/>
                <a:cs typeface="Tahoma"/>
              </a:rPr>
              <a:t>A</a:t>
            </a:r>
            <a:r>
              <a:rPr dirty="0" sz="1200" spc="12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indústria</a:t>
            </a:r>
            <a:r>
              <a:rPr dirty="0" sz="1200" spc="125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fornece</a:t>
            </a:r>
            <a:r>
              <a:rPr dirty="0" sz="1200" spc="125">
                <a:latin typeface="Tahoma"/>
                <a:cs typeface="Tahoma"/>
              </a:rPr>
              <a:t> </a:t>
            </a:r>
            <a:r>
              <a:rPr dirty="0" sz="1200" spc="25">
                <a:latin typeface="Tahoma"/>
                <a:cs typeface="Tahoma"/>
              </a:rPr>
              <a:t>o</a:t>
            </a:r>
            <a:r>
              <a:rPr dirty="0" sz="1200" spc="12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que</a:t>
            </a:r>
            <a:r>
              <a:rPr dirty="0" sz="1200" spc="12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os</a:t>
            </a:r>
            <a:r>
              <a:rPr dirty="0" sz="1200" spc="12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consumidores</a:t>
            </a:r>
            <a:r>
              <a:rPr dirty="0" sz="1200" spc="12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demandam</a:t>
            </a:r>
            <a:r>
              <a:rPr dirty="0" sz="1200" spc="12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12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não</a:t>
            </a:r>
            <a:r>
              <a:rPr dirty="0" sz="1200" spc="12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deve</a:t>
            </a:r>
            <a:r>
              <a:rPr dirty="0" sz="1200" spc="12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ser</a:t>
            </a:r>
            <a:r>
              <a:rPr dirty="0" sz="1200" spc="12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culpada</a:t>
            </a:r>
            <a:r>
              <a:rPr dirty="0" sz="1200" spc="12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pelas</a:t>
            </a:r>
            <a:r>
              <a:rPr dirty="0" sz="1200" spc="12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mudanças </a:t>
            </a:r>
            <a:r>
              <a:rPr dirty="0" sz="1200" spc="-36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climáticas.</a:t>
            </a:r>
            <a:endParaRPr sz="1200">
              <a:latin typeface="Tahoma"/>
              <a:cs typeface="Tahoma"/>
            </a:endParaRPr>
          </a:p>
          <a:p>
            <a:pPr marL="433705" marR="330835">
              <a:lnSpc>
                <a:spcPct val="114599"/>
              </a:lnSpc>
            </a:pPr>
            <a:r>
              <a:rPr dirty="0" sz="1200" spc="5">
                <a:latin typeface="Tahoma"/>
                <a:cs typeface="Tahoma"/>
              </a:rPr>
              <a:t>Reduzir</a:t>
            </a:r>
            <a:r>
              <a:rPr dirty="0" sz="1200" spc="60">
                <a:latin typeface="Tahoma"/>
                <a:cs typeface="Tahoma"/>
              </a:rPr>
              <a:t> </a:t>
            </a:r>
            <a:r>
              <a:rPr dirty="0" sz="1200" spc="25">
                <a:latin typeface="Tahoma"/>
                <a:cs typeface="Tahoma"/>
              </a:rPr>
              <a:t>o</a:t>
            </a:r>
            <a:r>
              <a:rPr dirty="0" sz="1200" spc="6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uso</a:t>
            </a:r>
            <a:r>
              <a:rPr dirty="0" sz="1200" spc="6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6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combustíveis</a:t>
            </a:r>
            <a:r>
              <a:rPr dirty="0" sz="1200" spc="6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fósseis</a:t>
            </a:r>
            <a:r>
              <a:rPr dirty="0" sz="1200" spc="65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pode</a:t>
            </a:r>
            <a:r>
              <a:rPr dirty="0" sz="1200" spc="6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ser</a:t>
            </a:r>
            <a:r>
              <a:rPr dirty="0" sz="1200" spc="65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custoso</a:t>
            </a:r>
            <a:r>
              <a:rPr dirty="0" sz="1200" spc="60">
                <a:latin typeface="Tahoma"/>
                <a:cs typeface="Tahoma"/>
              </a:rPr>
              <a:t> 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 spc="60">
                <a:latin typeface="Tahoma"/>
                <a:cs typeface="Tahoma"/>
              </a:rPr>
              <a:t> </a:t>
            </a:r>
            <a:r>
              <a:rPr dirty="0" sz="1200" spc="15">
                <a:latin typeface="Tahoma"/>
                <a:cs typeface="Tahoma"/>
              </a:rPr>
              <a:t>curto</a:t>
            </a:r>
            <a:r>
              <a:rPr dirty="0" sz="1200" spc="6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prazo,</a:t>
            </a:r>
            <a:r>
              <a:rPr dirty="0" sz="1200" spc="60">
                <a:latin typeface="Tahoma"/>
                <a:cs typeface="Tahoma"/>
              </a:rPr>
              <a:t> </a:t>
            </a:r>
            <a:r>
              <a:rPr dirty="0" sz="1200" spc="-25">
                <a:latin typeface="Tahoma"/>
                <a:cs typeface="Tahoma"/>
              </a:rPr>
              <a:t>mas</a:t>
            </a:r>
            <a:r>
              <a:rPr dirty="0" sz="1200" spc="6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é</a:t>
            </a:r>
            <a:r>
              <a:rPr dirty="0" sz="1200" spc="6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vital</a:t>
            </a:r>
            <a:r>
              <a:rPr dirty="0" sz="1200" spc="6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para</a:t>
            </a:r>
            <a:r>
              <a:rPr dirty="0" sz="1200" spc="6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evitar</a:t>
            </a:r>
            <a:r>
              <a:rPr dirty="0" sz="1200" spc="6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os </a:t>
            </a:r>
            <a:r>
              <a:rPr dirty="0" sz="1200" spc="-36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piores</a:t>
            </a:r>
            <a:r>
              <a:rPr dirty="0" sz="1200" spc="-7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impactos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climáticos.</a:t>
            </a:r>
            <a:endParaRPr sz="1200">
              <a:latin typeface="Tahoma"/>
              <a:cs typeface="Tahoma"/>
            </a:endParaRPr>
          </a:p>
          <a:p>
            <a:pPr marL="433705" marR="330835">
              <a:lnSpc>
                <a:spcPct val="114599"/>
              </a:lnSpc>
            </a:pPr>
            <a:r>
              <a:rPr dirty="0" sz="1200">
                <a:latin typeface="Tahoma"/>
                <a:cs typeface="Tahoma"/>
              </a:rPr>
              <a:t>Limitar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 spc="25">
                <a:latin typeface="Tahoma"/>
                <a:cs typeface="Tahoma"/>
              </a:rPr>
              <a:t>o</a:t>
            </a:r>
            <a:r>
              <a:rPr dirty="0" sz="1200" spc="-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aquecimento</a:t>
            </a:r>
            <a:r>
              <a:rPr dirty="0" sz="1200" spc="-5">
                <a:latin typeface="Tahoma"/>
                <a:cs typeface="Tahoma"/>
              </a:rPr>
              <a:t> 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 spc="-5">
                <a:latin typeface="Tahoma"/>
                <a:cs typeface="Tahoma"/>
              </a:rPr>
              <a:t> </a:t>
            </a:r>
            <a:r>
              <a:rPr dirty="0" sz="1200" spc="15">
                <a:latin typeface="Tahoma"/>
                <a:cs typeface="Tahoma"/>
              </a:rPr>
              <a:t>2°C</a:t>
            </a:r>
            <a:r>
              <a:rPr dirty="0" sz="1200" spc="-5">
                <a:latin typeface="Tahoma"/>
                <a:cs typeface="Tahoma"/>
              </a:rPr>
              <a:t> implicaria </a:t>
            </a:r>
            <a:r>
              <a:rPr dirty="0" sz="1200" spc="-10">
                <a:latin typeface="Tahoma"/>
                <a:cs typeface="Tahoma"/>
              </a:rPr>
              <a:t>em</a:t>
            </a:r>
            <a:r>
              <a:rPr dirty="0" sz="1200" spc="-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ativos</a:t>
            </a:r>
            <a:r>
              <a:rPr dirty="0" sz="1200" spc="-5">
                <a:latin typeface="Tahoma"/>
                <a:cs typeface="Tahoma"/>
              </a:rPr>
              <a:t> encalhados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5">
                <a:latin typeface="Tahoma"/>
                <a:cs typeface="Tahoma"/>
              </a:rPr>
              <a:t> perda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5">
                <a:latin typeface="Tahoma"/>
                <a:cs typeface="Tahoma"/>
              </a:rPr>
              <a:t> empregos </a:t>
            </a:r>
            <a:r>
              <a:rPr dirty="0" sz="1200" spc="-20">
                <a:latin typeface="Tahoma"/>
                <a:cs typeface="Tahoma"/>
              </a:rPr>
              <a:t>na</a:t>
            </a:r>
            <a:r>
              <a:rPr dirty="0" sz="1200" spc="-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indústria</a:t>
            </a:r>
            <a:r>
              <a:rPr dirty="0" sz="1200" spc="-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 </a:t>
            </a:r>
            <a:r>
              <a:rPr dirty="0" sz="1200" spc="-36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combustíveis</a:t>
            </a:r>
            <a:r>
              <a:rPr dirty="0" sz="1200" spc="-7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fósseis.</a:t>
            </a:r>
            <a:endParaRPr sz="1200">
              <a:latin typeface="Tahoma"/>
              <a:cs typeface="Tahoma"/>
            </a:endParaRPr>
          </a:p>
          <a:p>
            <a:pPr marL="433705" marR="330835">
              <a:lnSpc>
                <a:spcPct val="114599"/>
              </a:lnSpc>
            </a:pPr>
            <a:r>
              <a:rPr dirty="0" sz="1200" spc="15">
                <a:latin typeface="Tahoma"/>
                <a:cs typeface="Tahoma"/>
              </a:rPr>
              <a:t>É</a:t>
            </a:r>
            <a:r>
              <a:rPr dirty="0" sz="1200" spc="10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importante</a:t>
            </a:r>
            <a:r>
              <a:rPr dirty="0" sz="1200" spc="11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explorar</a:t>
            </a:r>
            <a:r>
              <a:rPr dirty="0" sz="1200" spc="110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como</a:t>
            </a:r>
            <a:r>
              <a:rPr dirty="0" sz="1200" spc="105">
                <a:latin typeface="Tahoma"/>
                <a:cs typeface="Tahoma"/>
              </a:rPr>
              <a:t> 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 spc="11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expertise</a:t>
            </a:r>
            <a:r>
              <a:rPr dirty="0" sz="1200" spc="11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da</a:t>
            </a:r>
            <a:r>
              <a:rPr dirty="0" sz="1200" spc="10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indústria</a:t>
            </a:r>
            <a:r>
              <a:rPr dirty="0" sz="1200" spc="110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pode</a:t>
            </a:r>
            <a:r>
              <a:rPr dirty="0" sz="1200" spc="110">
                <a:latin typeface="Tahoma"/>
                <a:cs typeface="Tahoma"/>
              </a:rPr>
              <a:t> </a:t>
            </a:r>
            <a:r>
              <a:rPr dirty="0" sz="1200" spc="-20">
                <a:latin typeface="Tahoma"/>
                <a:cs typeface="Tahoma"/>
              </a:rPr>
              <a:t>ajudar</a:t>
            </a:r>
            <a:r>
              <a:rPr dirty="0" sz="1200" spc="105">
                <a:latin typeface="Tahoma"/>
                <a:cs typeface="Tahoma"/>
              </a:rPr>
              <a:t> 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 spc="110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competir</a:t>
            </a:r>
            <a:r>
              <a:rPr dirty="0" sz="1200" spc="11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em</a:t>
            </a:r>
            <a:r>
              <a:rPr dirty="0" sz="1200" spc="11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um</a:t>
            </a:r>
            <a:r>
              <a:rPr dirty="0" sz="1200" spc="10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mundo</a:t>
            </a:r>
            <a:r>
              <a:rPr dirty="0" sz="1200" spc="11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em </a:t>
            </a:r>
            <a:r>
              <a:rPr dirty="0" sz="1200" spc="-36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aquecimento.</a:t>
            </a:r>
            <a:endParaRPr sz="1200">
              <a:latin typeface="Tahoma"/>
              <a:cs typeface="Tahoma"/>
            </a:endParaRPr>
          </a:p>
        </p:txBody>
      </p: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99454" y="200664"/>
            <a:ext cx="904874" cy="771524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476765" y="200664"/>
            <a:ext cx="2333624" cy="71305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99454" y="361210"/>
            <a:ext cx="904874" cy="771524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312004" y="7274557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4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12004" y="7484107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4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12004" y="7693657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4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312004" y="7903207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4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312004" y="8322307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4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12004" y="8741407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4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312004" y="9160507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4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266606" y="1241389"/>
            <a:ext cx="7146290" cy="82486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06680" marR="3394075" indent="-22860">
              <a:lnSpc>
                <a:spcPct val="114599"/>
              </a:lnSpc>
              <a:spcBef>
                <a:spcPts val="100"/>
              </a:spcBef>
            </a:pPr>
            <a:r>
              <a:rPr dirty="0" sz="1200" spc="-95" b="1">
                <a:latin typeface="Tahoma"/>
                <a:cs typeface="Tahoma"/>
              </a:rPr>
              <a:t>Para: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Principais</a:t>
            </a:r>
            <a:r>
              <a:rPr dirty="0" sz="1200" spc="-55" b="1">
                <a:latin typeface="Tahoma"/>
                <a:cs typeface="Tahoma"/>
              </a:rPr>
              <a:t> </a:t>
            </a:r>
            <a:r>
              <a:rPr dirty="0" sz="1200" spc="-70" b="1">
                <a:latin typeface="Tahoma"/>
                <a:cs typeface="Tahoma"/>
              </a:rPr>
              <a:t>Negociadores</a:t>
            </a:r>
            <a:r>
              <a:rPr dirty="0" sz="1200" spc="-55" b="1">
                <a:latin typeface="Tahoma"/>
                <a:cs typeface="Tahoma"/>
              </a:rPr>
              <a:t> </a:t>
            </a:r>
            <a:r>
              <a:rPr dirty="0" sz="1200" spc="-95" b="1">
                <a:latin typeface="Tahoma"/>
                <a:cs typeface="Tahoma"/>
              </a:rPr>
              <a:t>da</a:t>
            </a:r>
            <a:r>
              <a:rPr dirty="0" sz="1200" spc="-55" b="1">
                <a:latin typeface="Tahoma"/>
                <a:cs typeface="Tahoma"/>
              </a:rPr>
              <a:t> </a:t>
            </a:r>
            <a:r>
              <a:rPr dirty="0" sz="1200" spc="-100" b="1">
                <a:latin typeface="Tahoma"/>
                <a:cs typeface="Tahoma"/>
              </a:rPr>
              <a:t>Indústria</a:t>
            </a:r>
            <a:r>
              <a:rPr dirty="0" sz="1200" spc="-55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e</a:t>
            </a:r>
            <a:r>
              <a:rPr dirty="0" sz="1200" spc="-55" b="1">
                <a:latin typeface="Tahoma"/>
                <a:cs typeface="Tahoma"/>
              </a:rPr>
              <a:t> </a:t>
            </a:r>
            <a:r>
              <a:rPr dirty="0" sz="1200" spc="-65" b="1">
                <a:latin typeface="Tahoma"/>
                <a:cs typeface="Tahoma"/>
              </a:rPr>
              <a:t>Comércio </a:t>
            </a:r>
            <a:r>
              <a:rPr dirty="0" sz="1200" spc="-335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Assunto: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80" b="1">
                <a:latin typeface="Tahoma"/>
                <a:cs typeface="Tahoma"/>
              </a:rPr>
              <a:t>Preparação</a:t>
            </a:r>
            <a:r>
              <a:rPr dirty="0" sz="1200" spc="-55" b="1">
                <a:latin typeface="Tahoma"/>
                <a:cs typeface="Tahoma"/>
              </a:rPr>
              <a:t> </a:t>
            </a:r>
            <a:r>
              <a:rPr dirty="0" sz="1200" spc="-95" b="1">
                <a:latin typeface="Tahoma"/>
                <a:cs typeface="Tahoma"/>
              </a:rPr>
              <a:t>para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110" b="1">
                <a:latin typeface="Tahoma"/>
                <a:cs typeface="Tahoma"/>
              </a:rPr>
              <a:t>a</a:t>
            </a:r>
            <a:r>
              <a:rPr dirty="0" sz="1200" spc="-55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Cúpula</a:t>
            </a:r>
            <a:r>
              <a:rPr dirty="0" sz="1200" spc="-55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de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55" b="1">
                <a:latin typeface="Tahoma"/>
                <a:cs typeface="Tahoma"/>
              </a:rPr>
              <a:t>Ação </a:t>
            </a:r>
            <a:r>
              <a:rPr dirty="0" sz="1200" spc="-75" b="1">
                <a:latin typeface="Tahoma"/>
                <a:cs typeface="Tahoma"/>
              </a:rPr>
              <a:t>Climática</a:t>
            </a:r>
            <a:endParaRPr sz="1200">
              <a:latin typeface="Tahoma"/>
              <a:cs typeface="Tahoma"/>
            </a:endParaRPr>
          </a:p>
          <a:p>
            <a:pPr algn="just" marL="52705" marR="164465">
              <a:lnSpc>
                <a:spcPct val="114599"/>
              </a:lnSpc>
              <a:spcBef>
                <a:spcPts val="894"/>
              </a:spcBef>
            </a:pPr>
            <a:r>
              <a:rPr dirty="0" sz="1200" spc="90">
                <a:latin typeface="Tahoma"/>
                <a:cs typeface="Tahoma"/>
              </a:rPr>
              <a:t>A </a:t>
            </a:r>
            <a:r>
              <a:rPr dirty="0" sz="1200">
                <a:latin typeface="Tahoma"/>
                <a:cs typeface="Tahoma"/>
              </a:rPr>
              <a:t>Secretária-Geral </a:t>
            </a:r>
            <a:r>
              <a:rPr dirty="0" sz="1200" spc="-15">
                <a:latin typeface="Tahoma"/>
                <a:cs typeface="Tahoma"/>
              </a:rPr>
              <a:t>da </a:t>
            </a:r>
            <a:r>
              <a:rPr dirty="0" sz="1200" spc="105">
                <a:latin typeface="Tahoma"/>
                <a:cs typeface="Tahoma"/>
              </a:rPr>
              <a:t>ONU </a:t>
            </a:r>
            <a:r>
              <a:rPr dirty="0" sz="1200" spc="5">
                <a:latin typeface="Tahoma"/>
                <a:cs typeface="Tahoma"/>
              </a:rPr>
              <a:t>convida </a:t>
            </a:r>
            <a:r>
              <a:rPr dirty="0" sz="1200">
                <a:latin typeface="Tahoma"/>
                <a:cs typeface="Tahoma"/>
              </a:rPr>
              <a:t>líderes </a:t>
            </a:r>
            <a:r>
              <a:rPr dirty="0" sz="1200" spc="-15">
                <a:latin typeface="Tahoma"/>
                <a:cs typeface="Tahoma"/>
              </a:rPr>
              <a:t>das </a:t>
            </a:r>
            <a:r>
              <a:rPr dirty="0" sz="1200">
                <a:latin typeface="Tahoma"/>
                <a:cs typeface="Tahoma"/>
              </a:rPr>
              <a:t>principais indústrias e </a:t>
            </a:r>
            <a:r>
              <a:rPr dirty="0" sz="1200" spc="5">
                <a:latin typeface="Tahoma"/>
                <a:cs typeface="Tahoma"/>
              </a:rPr>
              <a:t>corporações </a:t>
            </a:r>
            <a:r>
              <a:rPr dirty="0" sz="1200" spc="-35">
                <a:latin typeface="Tahoma"/>
                <a:cs typeface="Tahoma"/>
              </a:rPr>
              <a:t>à </a:t>
            </a:r>
            <a:r>
              <a:rPr dirty="0" sz="1200" spc="10">
                <a:latin typeface="Tahoma"/>
                <a:cs typeface="Tahoma"/>
              </a:rPr>
              <a:t>Cúpula </a:t>
            </a:r>
            <a:r>
              <a:rPr dirty="0" sz="1200" spc="5">
                <a:latin typeface="Tahoma"/>
                <a:cs typeface="Tahoma"/>
              </a:rPr>
              <a:t>de </a:t>
            </a:r>
            <a:r>
              <a:rPr dirty="0" sz="1200" spc="25">
                <a:latin typeface="Tahoma"/>
                <a:cs typeface="Tahoma"/>
              </a:rPr>
              <a:t>Ação </a:t>
            </a:r>
            <a:r>
              <a:rPr dirty="0" sz="1200" spc="3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Climática </a:t>
            </a:r>
            <a:r>
              <a:rPr dirty="0" sz="1200" spc="-15">
                <a:latin typeface="Tahoma"/>
                <a:cs typeface="Tahoma"/>
              </a:rPr>
              <a:t>para </a:t>
            </a:r>
            <a:r>
              <a:rPr dirty="0" sz="1200" spc="5">
                <a:latin typeface="Tahoma"/>
                <a:cs typeface="Tahoma"/>
              </a:rPr>
              <a:t>discutir </a:t>
            </a:r>
            <a:r>
              <a:rPr dirty="0" sz="1200" spc="-10">
                <a:latin typeface="Tahoma"/>
                <a:cs typeface="Tahoma"/>
              </a:rPr>
              <a:t>estratégias </a:t>
            </a:r>
            <a:r>
              <a:rPr dirty="0" sz="1200" spc="-15">
                <a:latin typeface="Tahoma"/>
                <a:cs typeface="Tahoma"/>
              </a:rPr>
              <a:t>para </a:t>
            </a:r>
            <a:r>
              <a:rPr dirty="0" sz="1200">
                <a:latin typeface="Tahoma"/>
                <a:cs typeface="Tahoma"/>
              </a:rPr>
              <a:t>limitar </a:t>
            </a:r>
            <a:r>
              <a:rPr dirty="0" sz="1200" spc="25">
                <a:latin typeface="Tahoma"/>
                <a:cs typeface="Tahoma"/>
              </a:rPr>
              <a:t>o </a:t>
            </a:r>
            <a:r>
              <a:rPr dirty="0" sz="1200">
                <a:latin typeface="Tahoma"/>
                <a:cs typeface="Tahoma"/>
              </a:rPr>
              <a:t>aquecimento </a:t>
            </a:r>
            <a:r>
              <a:rPr dirty="0" sz="1200" spc="-5">
                <a:latin typeface="Tahoma"/>
                <a:cs typeface="Tahoma"/>
              </a:rPr>
              <a:t>global </a:t>
            </a:r>
            <a:r>
              <a:rPr dirty="0" sz="1200" spc="-35">
                <a:latin typeface="Tahoma"/>
                <a:cs typeface="Tahoma"/>
              </a:rPr>
              <a:t>a </a:t>
            </a:r>
            <a:r>
              <a:rPr dirty="0" sz="1200" spc="-5">
                <a:latin typeface="Tahoma"/>
                <a:cs typeface="Tahoma"/>
              </a:rPr>
              <a:t>menos </a:t>
            </a:r>
            <a:r>
              <a:rPr dirty="0" sz="1200" spc="5">
                <a:latin typeface="Tahoma"/>
                <a:cs typeface="Tahoma"/>
              </a:rPr>
              <a:t>de </a:t>
            </a:r>
            <a:r>
              <a:rPr dirty="0" sz="1200" spc="15">
                <a:latin typeface="Tahoma"/>
                <a:cs typeface="Tahoma"/>
              </a:rPr>
              <a:t>2°C </a:t>
            </a:r>
            <a:r>
              <a:rPr dirty="0" sz="1200">
                <a:latin typeface="Tahoma"/>
                <a:cs typeface="Tahoma"/>
              </a:rPr>
              <a:t>e </a:t>
            </a:r>
            <a:r>
              <a:rPr dirty="0" sz="1200" spc="5">
                <a:latin typeface="Tahoma"/>
                <a:cs typeface="Tahoma"/>
              </a:rPr>
              <a:t>evitar os </a:t>
            </a:r>
            <a:r>
              <a:rPr dirty="0" sz="1200" spc="1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impactos </a:t>
            </a:r>
            <a:r>
              <a:rPr dirty="0" sz="1200" spc="5">
                <a:latin typeface="Tahoma"/>
                <a:cs typeface="Tahoma"/>
              </a:rPr>
              <a:t>catastróficos </a:t>
            </a:r>
            <a:r>
              <a:rPr dirty="0" sz="1200" spc="-15">
                <a:latin typeface="Tahoma"/>
                <a:cs typeface="Tahoma"/>
              </a:rPr>
              <a:t>da </a:t>
            </a:r>
            <a:r>
              <a:rPr dirty="0" sz="1200">
                <a:latin typeface="Tahoma"/>
                <a:cs typeface="Tahoma"/>
              </a:rPr>
              <a:t>crise </a:t>
            </a:r>
            <a:r>
              <a:rPr dirty="0" sz="1200" spc="-10">
                <a:latin typeface="Tahoma"/>
                <a:cs typeface="Tahoma"/>
              </a:rPr>
              <a:t>climática. </a:t>
            </a:r>
            <a:r>
              <a:rPr dirty="0" sz="1200" spc="90">
                <a:latin typeface="Tahoma"/>
                <a:cs typeface="Tahoma"/>
              </a:rPr>
              <a:t>A </a:t>
            </a:r>
            <a:r>
              <a:rPr dirty="0" sz="1200" spc="5">
                <a:latin typeface="Tahoma"/>
                <a:cs typeface="Tahoma"/>
              </a:rPr>
              <a:t>ciência </a:t>
            </a:r>
            <a:r>
              <a:rPr dirty="0" sz="1200">
                <a:latin typeface="Tahoma"/>
                <a:cs typeface="Tahoma"/>
              </a:rPr>
              <a:t>adverte que </a:t>
            </a:r>
            <a:r>
              <a:rPr dirty="0" sz="1200" spc="25">
                <a:latin typeface="Tahoma"/>
                <a:cs typeface="Tahoma"/>
              </a:rPr>
              <a:t>o </a:t>
            </a:r>
            <a:r>
              <a:rPr dirty="0" sz="1200">
                <a:latin typeface="Tahoma"/>
                <a:cs typeface="Tahoma"/>
              </a:rPr>
              <a:t>aumento </a:t>
            </a:r>
            <a:r>
              <a:rPr dirty="0" sz="1200" spc="5">
                <a:latin typeface="Tahoma"/>
                <a:cs typeface="Tahoma"/>
              </a:rPr>
              <a:t>de </a:t>
            </a:r>
            <a:r>
              <a:rPr dirty="0" sz="1200" spc="-5">
                <a:latin typeface="Tahoma"/>
                <a:cs typeface="Tahoma"/>
              </a:rPr>
              <a:t>temperatura </a:t>
            </a:r>
            <a:r>
              <a:rPr dirty="0" sz="1200" spc="-15">
                <a:latin typeface="Tahoma"/>
                <a:cs typeface="Tahoma"/>
              </a:rPr>
              <a:t>acima </a:t>
            </a:r>
            <a:r>
              <a:rPr dirty="0" sz="1200" spc="5">
                <a:latin typeface="Tahoma"/>
                <a:cs typeface="Tahoma"/>
              </a:rPr>
              <a:t>de </a:t>
            </a:r>
            <a:r>
              <a:rPr dirty="0" sz="1200" spc="1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1,5°C é inaceitável e </a:t>
            </a:r>
            <a:r>
              <a:rPr dirty="0" sz="1200" spc="-5">
                <a:latin typeface="Tahoma"/>
                <a:cs typeface="Tahoma"/>
              </a:rPr>
              <a:t>exige </a:t>
            </a:r>
            <a:r>
              <a:rPr dirty="0" sz="1200">
                <a:latin typeface="Tahoma"/>
                <a:cs typeface="Tahoma"/>
              </a:rPr>
              <a:t>transformações </a:t>
            </a:r>
            <a:r>
              <a:rPr dirty="0" sz="1200" spc="-5">
                <a:latin typeface="Tahoma"/>
                <a:cs typeface="Tahoma"/>
              </a:rPr>
              <a:t>urgentes </a:t>
            </a:r>
            <a:r>
              <a:rPr dirty="0" sz="1200" spc="-10">
                <a:latin typeface="Tahoma"/>
                <a:cs typeface="Tahoma"/>
              </a:rPr>
              <a:t>em </a:t>
            </a:r>
            <a:r>
              <a:rPr dirty="0" sz="1200" spc="15">
                <a:latin typeface="Tahoma"/>
                <a:cs typeface="Tahoma"/>
              </a:rPr>
              <a:t>todos </a:t>
            </a:r>
            <a:r>
              <a:rPr dirty="0" sz="1200" spc="5">
                <a:latin typeface="Tahoma"/>
                <a:cs typeface="Tahoma"/>
              </a:rPr>
              <a:t>os </a:t>
            </a:r>
            <a:r>
              <a:rPr dirty="0" sz="1200">
                <a:latin typeface="Tahoma"/>
                <a:cs typeface="Tahoma"/>
              </a:rPr>
              <a:t>setores </a:t>
            </a:r>
            <a:r>
              <a:rPr dirty="0" sz="1200" spc="-15">
                <a:latin typeface="Tahoma"/>
                <a:cs typeface="Tahoma"/>
              </a:rPr>
              <a:t>da </a:t>
            </a:r>
            <a:r>
              <a:rPr dirty="0" sz="1200" spc="-5">
                <a:latin typeface="Tahoma"/>
                <a:cs typeface="Tahoma"/>
              </a:rPr>
              <a:t>sociedade. </a:t>
            </a:r>
            <a:r>
              <a:rPr dirty="0" sz="1200" spc="90">
                <a:latin typeface="Tahoma"/>
                <a:cs typeface="Tahoma"/>
              </a:rPr>
              <a:t>A </a:t>
            </a:r>
            <a:r>
              <a:rPr dirty="0" sz="1200">
                <a:latin typeface="Tahoma"/>
                <a:cs typeface="Tahoma"/>
              </a:rPr>
              <a:t>colaboração </a:t>
            </a:r>
            <a:r>
              <a:rPr dirty="0" sz="1200" spc="-36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global </a:t>
            </a:r>
            <a:r>
              <a:rPr dirty="0" sz="1200">
                <a:latin typeface="Tahoma"/>
                <a:cs typeface="Tahoma"/>
              </a:rPr>
              <a:t>e </a:t>
            </a:r>
            <a:r>
              <a:rPr dirty="0" sz="1200" spc="-35">
                <a:latin typeface="Tahoma"/>
                <a:cs typeface="Tahoma"/>
              </a:rPr>
              <a:t>a </a:t>
            </a:r>
            <a:r>
              <a:rPr dirty="0" sz="1200" spc="-5">
                <a:latin typeface="Tahoma"/>
                <a:cs typeface="Tahoma"/>
              </a:rPr>
              <a:t>ação </a:t>
            </a:r>
            <a:r>
              <a:rPr dirty="0" sz="1200">
                <a:latin typeface="Tahoma"/>
                <a:cs typeface="Tahoma"/>
              </a:rPr>
              <a:t>decisiva </a:t>
            </a:r>
            <a:r>
              <a:rPr dirty="0" sz="1200" spc="-10">
                <a:latin typeface="Tahoma"/>
                <a:cs typeface="Tahoma"/>
              </a:rPr>
              <a:t>são </a:t>
            </a:r>
            <a:r>
              <a:rPr dirty="0" sz="1200" spc="-5">
                <a:latin typeface="Tahoma"/>
                <a:cs typeface="Tahoma"/>
              </a:rPr>
              <a:t>essenciais </a:t>
            </a:r>
            <a:r>
              <a:rPr dirty="0" sz="1200" spc="-15">
                <a:latin typeface="Tahoma"/>
                <a:cs typeface="Tahoma"/>
              </a:rPr>
              <a:t>para </a:t>
            </a:r>
            <a:r>
              <a:rPr dirty="0" sz="1200" spc="-10">
                <a:latin typeface="Tahoma"/>
                <a:cs typeface="Tahoma"/>
              </a:rPr>
              <a:t>alcançar </a:t>
            </a:r>
            <a:r>
              <a:rPr dirty="0" sz="1200" spc="-25">
                <a:latin typeface="Tahoma"/>
                <a:cs typeface="Tahoma"/>
              </a:rPr>
              <a:t>as </a:t>
            </a:r>
            <a:r>
              <a:rPr dirty="0" sz="1200" spc="-10">
                <a:latin typeface="Tahoma"/>
                <a:cs typeface="Tahoma"/>
              </a:rPr>
              <a:t>metas </a:t>
            </a:r>
            <a:r>
              <a:rPr dirty="0" sz="1200" spc="15">
                <a:latin typeface="Tahoma"/>
                <a:cs typeface="Tahoma"/>
              </a:rPr>
              <a:t>do </a:t>
            </a:r>
            <a:r>
              <a:rPr dirty="0" sz="1200" spc="30">
                <a:latin typeface="Tahoma"/>
                <a:cs typeface="Tahoma"/>
              </a:rPr>
              <a:t>Acordo </a:t>
            </a:r>
            <a:r>
              <a:rPr dirty="0" sz="1200" spc="5">
                <a:latin typeface="Tahoma"/>
                <a:cs typeface="Tahoma"/>
              </a:rPr>
              <a:t>de Paris </a:t>
            </a:r>
            <a:r>
              <a:rPr dirty="0" sz="1200">
                <a:latin typeface="Tahoma"/>
                <a:cs typeface="Tahoma"/>
              </a:rPr>
              <a:t>e </a:t>
            </a:r>
            <a:r>
              <a:rPr dirty="0" sz="1200" spc="-10">
                <a:latin typeface="Tahoma"/>
                <a:cs typeface="Tahoma"/>
              </a:rPr>
              <a:t>garantir </a:t>
            </a:r>
            <a:r>
              <a:rPr dirty="0" sz="1200" spc="-15">
                <a:latin typeface="Tahoma"/>
                <a:cs typeface="Tahoma"/>
              </a:rPr>
              <a:t>um </a:t>
            </a:r>
            <a:r>
              <a:rPr dirty="0" sz="1200" spc="15">
                <a:latin typeface="Tahoma"/>
                <a:cs typeface="Tahoma"/>
              </a:rPr>
              <a:t>futuro </a:t>
            </a:r>
            <a:r>
              <a:rPr dirty="0" sz="1200" spc="-36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sustentável</a:t>
            </a:r>
            <a:r>
              <a:rPr dirty="0" sz="1200" spc="-7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para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25">
                <a:latin typeface="Tahoma"/>
                <a:cs typeface="Tahoma"/>
              </a:rPr>
              <a:t>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planeta.</a:t>
            </a:r>
            <a:endParaRPr sz="1200">
              <a:latin typeface="Tahoma"/>
              <a:cs typeface="Tahoma"/>
            </a:endParaRPr>
          </a:p>
          <a:p>
            <a:pPr algn="just" marL="52705" marR="164465">
              <a:lnSpc>
                <a:spcPts val="1650"/>
              </a:lnSpc>
              <a:spcBef>
                <a:spcPts val="35"/>
              </a:spcBef>
            </a:pPr>
            <a:r>
              <a:rPr dirty="0" sz="1200" spc="-90" b="1">
                <a:latin typeface="Tahoma"/>
                <a:cs typeface="Tahoma"/>
              </a:rPr>
              <a:t>Seu</a:t>
            </a:r>
            <a:r>
              <a:rPr dirty="0" sz="1200" spc="-85" b="1">
                <a:latin typeface="Tahoma"/>
                <a:cs typeface="Tahoma"/>
              </a:rPr>
              <a:t> grupo</a:t>
            </a:r>
            <a:r>
              <a:rPr dirty="0" sz="1200" spc="-80" b="1">
                <a:latin typeface="Tahoma"/>
                <a:cs typeface="Tahoma"/>
              </a:rPr>
              <a:t> inclui:</a:t>
            </a:r>
            <a:r>
              <a:rPr dirty="0" sz="1200" spc="-75" b="1">
                <a:latin typeface="Tahoma"/>
                <a:cs typeface="Tahoma"/>
              </a:rPr>
              <a:t> </a:t>
            </a:r>
            <a:r>
              <a:rPr dirty="0" sz="1200" spc="45">
                <a:latin typeface="Tahoma"/>
                <a:cs typeface="Tahoma"/>
              </a:rPr>
              <a:t>Os </a:t>
            </a:r>
            <a:r>
              <a:rPr dirty="0" sz="1200">
                <a:latin typeface="Tahoma"/>
                <a:cs typeface="Tahoma"/>
              </a:rPr>
              <a:t>principais </a:t>
            </a:r>
            <a:r>
              <a:rPr dirty="0" sz="1200" spc="10">
                <a:latin typeface="Tahoma"/>
                <a:cs typeface="Tahoma"/>
              </a:rPr>
              <a:t>executivos </a:t>
            </a:r>
            <a:r>
              <a:rPr dirty="0" sz="1200" spc="-15">
                <a:latin typeface="Tahoma"/>
                <a:cs typeface="Tahoma"/>
              </a:rPr>
              <a:t>das </a:t>
            </a:r>
            <a:r>
              <a:rPr dirty="0" sz="1200">
                <a:latin typeface="Tahoma"/>
                <a:cs typeface="Tahoma"/>
              </a:rPr>
              <a:t>principais indústrias e </a:t>
            </a:r>
            <a:r>
              <a:rPr dirty="0" sz="1200" spc="5">
                <a:latin typeface="Tahoma"/>
                <a:cs typeface="Tahoma"/>
              </a:rPr>
              <a:t>corporações </a:t>
            </a:r>
            <a:r>
              <a:rPr dirty="0" sz="1200" spc="15">
                <a:latin typeface="Tahoma"/>
                <a:cs typeface="Tahoma"/>
              </a:rPr>
              <a:t>do </a:t>
            </a:r>
            <a:r>
              <a:rPr dirty="0" sz="1200">
                <a:latin typeface="Tahoma"/>
                <a:cs typeface="Tahoma"/>
              </a:rPr>
              <a:t>mundo que </a:t>
            </a:r>
            <a:r>
              <a:rPr dirty="0" sz="1200" spc="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impulsionam</a:t>
            </a:r>
            <a:r>
              <a:rPr dirty="0" sz="1200">
                <a:latin typeface="Tahoma"/>
                <a:cs typeface="Tahoma"/>
              </a:rPr>
              <a:t> </a:t>
            </a:r>
            <a:r>
              <a:rPr dirty="0" sz="1200" spc="25">
                <a:latin typeface="Tahoma"/>
                <a:cs typeface="Tahoma"/>
              </a:rPr>
              <a:t>o</a:t>
            </a:r>
            <a:r>
              <a:rPr dirty="0" sz="1200" spc="3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consumo</a:t>
            </a:r>
            <a:r>
              <a:rPr dirty="0" sz="1200" spc="1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10">
                <a:latin typeface="Tahoma"/>
                <a:cs typeface="Tahoma"/>
              </a:rPr>
              <a:t> </a:t>
            </a:r>
            <a:r>
              <a:rPr dirty="0" sz="1200" spc="-20">
                <a:latin typeface="Tahoma"/>
                <a:cs typeface="Tahoma"/>
              </a:rPr>
              <a:t>energia,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incluindo</a:t>
            </a:r>
            <a:r>
              <a:rPr dirty="0" sz="1200" spc="1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fabricantes</a:t>
            </a:r>
            <a:r>
              <a:rPr dirty="0" sz="1200" spc="5">
                <a:latin typeface="Tahoma"/>
                <a:cs typeface="Tahoma"/>
              </a:rPr>
              <a:t> de</a:t>
            </a:r>
            <a:r>
              <a:rPr dirty="0" sz="1200" spc="1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automóveis,</a:t>
            </a:r>
            <a:r>
              <a:rPr dirty="0" sz="120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companhias</a:t>
            </a:r>
            <a:r>
              <a:rPr dirty="0" sz="1200">
                <a:latin typeface="Tahoma"/>
                <a:cs typeface="Tahoma"/>
              </a:rPr>
              <a:t> </a:t>
            </a:r>
            <a:r>
              <a:rPr dirty="0" sz="1200" spc="-25">
                <a:latin typeface="Tahoma"/>
                <a:cs typeface="Tahoma"/>
              </a:rPr>
              <a:t>aéreas, </a:t>
            </a:r>
            <a:r>
              <a:rPr dirty="0" sz="1200" spc="-2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transporte </a:t>
            </a:r>
            <a:r>
              <a:rPr dirty="0" sz="1200">
                <a:latin typeface="Tahoma"/>
                <a:cs typeface="Tahoma"/>
              </a:rPr>
              <a:t>marítimo e </a:t>
            </a:r>
            <a:r>
              <a:rPr dirty="0" sz="1200" spc="5">
                <a:latin typeface="Tahoma"/>
                <a:cs typeface="Tahoma"/>
              </a:rPr>
              <a:t>de </a:t>
            </a:r>
            <a:r>
              <a:rPr dirty="0" sz="1200" spc="-30">
                <a:latin typeface="Tahoma"/>
                <a:cs typeface="Tahoma"/>
              </a:rPr>
              <a:t>carga, </a:t>
            </a:r>
            <a:r>
              <a:rPr dirty="0" sz="1200">
                <a:latin typeface="Tahoma"/>
                <a:cs typeface="Tahoma"/>
              </a:rPr>
              <a:t>fabricantes </a:t>
            </a:r>
            <a:r>
              <a:rPr dirty="0" sz="1200" spc="5">
                <a:latin typeface="Tahoma"/>
                <a:cs typeface="Tahoma"/>
              </a:rPr>
              <a:t>de </a:t>
            </a:r>
            <a:r>
              <a:rPr dirty="0" sz="1200" spc="-5">
                <a:latin typeface="Tahoma"/>
                <a:cs typeface="Tahoma"/>
              </a:rPr>
              <a:t>bens </a:t>
            </a:r>
            <a:r>
              <a:rPr dirty="0" sz="1200">
                <a:latin typeface="Tahoma"/>
                <a:cs typeface="Tahoma"/>
              </a:rPr>
              <a:t>industriais e </a:t>
            </a:r>
            <a:r>
              <a:rPr dirty="0" sz="1200" spc="5">
                <a:latin typeface="Tahoma"/>
                <a:cs typeface="Tahoma"/>
              </a:rPr>
              <a:t>de </a:t>
            </a:r>
            <a:r>
              <a:rPr dirty="0" sz="1200" spc="-10">
                <a:latin typeface="Tahoma"/>
                <a:cs typeface="Tahoma"/>
              </a:rPr>
              <a:t>consumo, </a:t>
            </a:r>
            <a:r>
              <a:rPr dirty="0" sz="1200" spc="-5">
                <a:latin typeface="Tahoma"/>
                <a:cs typeface="Tahoma"/>
              </a:rPr>
              <a:t>construção, </a:t>
            </a:r>
            <a:r>
              <a:rPr dirty="0" sz="1200" spc="5">
                <a:latin typeface="Tahoma"/>
                <a:cs typeface="Tahoma"/>
              </a:rPr>
              <a:t>imóveis </a:t>
            </a:r>
            <a:r>
              <a:rPr dirty="0" sz="1200" spc="1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residenciais</a:t>
            </a:r>
            <a:r>
              <a:rPr dirty="0" sz="1200" spc="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comerciais,</a:t>
            </a:r>
            <a:r>
              <a:rPr dirty="0" sz="1200" spc="-5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produtos</a:t>
            </a:r>
            <a:r>
              <a:rPr dirty="0" sz="1200" spc="1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1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consumo,</a:t>
            </a:r>
            <a:r>
              <a:rPr dirty="0" sz="1200" spc="-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tecnologia</a:t>
            </a:r>
            <a:r>
              <a:rPr dirty="0" sz="1200" spc="1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da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informação</a:t>
            </a:r>
            <a:r>
              <a:rPr dirty="0" sz="1200" spc="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outras</a:t>
            </a:r>
            <a:r>
              <a:rPr dirty="0" sz="1200" spc="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grandes 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corporações.</a:t>
            </a:r>
            <a:endParaRPr sz="1200">
              <a:latin typeface="Tahoma"/>
              <a:cs typeface="Tahoma"/>
            </a:endParaRPr>
          </a:p>
          <a:p>
            <a:pPr>
              <a:lnSpc>
                <a:spcPct val="100000"/>
              </a:lnSpc>
            </a:pPr>
            <a:endParaRPr sz="1650">
              <a:latin typeface="Tahoma"/>
              <a:cs typeface="Tahoma"/>
            </a:endParaRPr>
          </a:p>
          <a:p>
            <a:pPr algn="just" marL="52705" marR="164465">
              <a:lnSpc>
                <a:spcPct val="114599"/>
              </a:lnSpc>
            </a:pPr>
            <a:r>
              <a:rPr dirty="0" sz="1200" spc="-100" b="1">
                <a:latin typeface="Tahoma"/>
                <a:cs typeface="Tahoma"/>
              </a:rPr>
              <a:t>Suas </a:t>
            </a:r>
            <a:r>
              <a:rPr dirty="0" sz="1200" spc="-75" b="1">
                <a:latin typeface="Tahoma"/>
                <a:cs typeface="Tahoma"/>
              </a:rPr>
              <a:t>prioridades </a:t>
            </a:r>
            <a:r>
              <a:rPr dirty="0" sz="1200" spc="-70" b="1">
                <a:latin typeface="Tahoma"/>
                <a:cs typeface="Tahoma"/>
              </a:rPr>
              <a:t>políticas </a:t>
            </a:r>
            <a:r>
              <a:rPr dirty="0" sz="1200" spc="-75" b="1">
                <a:latin typeface="Tahoma"/>
                <a:cs typeface="Tahoma"/>
              </a:rPr>
              <a:t>estão </a:t>
            </a:r>
            <a:r>
              <a:rPr dirty="0" sz="1200" spc="-85" b="1">
                <a:latin typeface="Tahoma"/>
                <a:cs typeface="Tahoma"/>
              </a:rPr>
              <a:t>listadas abaixo. </a:t>
            </a:r>
            <a:r>
              <a:rPr dirty="0" sz="1200" spc="-30" b="1">
                <a:latin typeface="Tahoma"/>
                <a:cs typeface="Tahoma"/>
              </a:rPr>
              <a:t>No </a:t>
            </a:r>
            <a:r>
              <a:rPr dirty="0" sz="1200" spc="-80" b="1">
                <a:latin typeface="Tahoma"/>
                <a:cs typeface="Tahoma"/>
              </a:rPr>
              <a:t>entanto, </a:t>
            </a:r>
            <a:r>
              <a:rPr dirty="0" sz="1200" spc="-60" b="1">
                <a:latin typeface="Tahoma"/>
                <a:cs typeface="Tahoma"/>
              </a:rPr>
              <a:t>você </a:t>
            </a:r>
            <a:r>
              <a:rPr dirty="0" sz="1200" spc="-70" b="1">
                <a:latin typeface="Tahoma"/>
                <a:cs typeface="Tahoma"/>
              </a:rPr>
              <a:t>pode propor </a:t>
            </a:r>
            <a:r>
              <a:rPr dirty="0" sz="1200" spc="-75" b="1">
                <a:latin typeface="Tahoma"/>
                <a:cs typeface="Tahoma"/>
              </a:rPr>
              <a:t>ou </a:t>
            </a:r>
            <a:r>
              <a:rPr dirty="0" sz="1200" spc="-80" b="1">
                <a:latin typeface="Tahoma"/>
                <a:cs typeface="Tahoma"/>
              </a:rPr>
              <a:t>bloquear </a:t>
            </a:r>
            <a:r>
              <a:rPr dirty="0" sz="1200" spc="-85" b="1">
                <a:latin typeface="Tahoma"/>
                <a:cs typeface="Tahoma"/>
              </a:rPr>
              <a:t>qualquer </a:t>
            </a:r>
            <a:r>
              <a:rPr dirty="0" sz="1200" spc="-80" b="1">
                <a:latin typeface="Tahoma"/>
                <a:cs typeface="Tahoma"/>
              </a:rPr>
              <a:t> </a:t>
            </a:r>
            <a:r>
              <a:rPr dirty="0" sz="1200" spc="-65" b="1">
                <a:latin typeface="Tahoma"/>
                <a:cs typeface="Tahoma"/>
              </a:rPr>
              <a:t>política </a:t>
            </a:r>
            <a:r>
              <a:rPr dirty="0" sz="1200" spc="-75" b="1">
                <a:latin typeface="Tahoma"/>
                <a:cs typeface="Tahoma"/>
              </a:rPr>
              <a:t>disponível.</a:t>
            </a:r>
            <a:endParaRPr sz="12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600">
              <a:latin typeface="Tahoma"/>
              <a:cs typeface="Tahoma"/>
            </a:endParaRPr>
          </a:p>
          <a:p>
            <a:pPr marL="151765" marR="5080" indent="-139700">
              <a:lnSpc>
                <a:spcPct val="114599"/>
              </a:lnSpc>
              <a:buAutoNum type="arabicPeriod"/>
              <a:tabLst>
                <a:tab pos="152400" algn="l"/>
              </a:tabLst>
            </a:pPr>
            <a:r>
              <a:rPr dirty="0" sz="1200" spc="30">
                <a:latin typeface="Tahoma"/>
                <a:cs typeface="Tahoma"/>
              </a:rPr>
              <a:t>Manter</a:t>
            </a:r>
            <a:r>
              <a:rPr dirty="0" sz="1200" spc="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os</a:t>
            </a:r>
            <a:r>
              <a:rPr dirty="0" sz="1200" spc="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preços</a:t>
            </a:r>
            <a:r>
              <a:rPr dirty="0" sz="1200" spc="7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da</a:t>
            </a:r>
            <a:r>
              <a:rPr dirty="0" sz="1200" spc="7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energia</a:t>
            </a:r>
            <a:r>
              <a:rPr dirty="0" sz="1200" spc="7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baixos,</a:t>
            </a:r>
            <a:r>
              <a:rPr dirty="0" sz="1200" spc="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evitando</a:t>
            </a:r>
            <a:r>
              <a:rPr dirty="0" sz="1200" spc="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impostos</a:t>
            </a:r>
            <a:r>
              <a:rPr dirty="0" sz="1200" spc="7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preços</a:t>
            </a:r>
            <a:r>
              <a:rPr dirty="0" sz="1200" spc="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elevados</a:t>
            </a:r>
            <a:r>
              <a:rPr dirty="0" sz="1200" spc="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7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carbono,</a:t>
            </a:r>
            <a:r>
              <a:rPr dirty="0" sz="1200" spc="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70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promovendo </a:t>
            </a:r>
            <a:r>
              <a:rPr dirty="0" sz="1200" spc="-36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subsídios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energéticos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para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incentivar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25">
                <a:latin typeface="Tahoma"/>
                <a:cs typeface="Tahoma"/>
              </a:rPr>
              <a:t>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consumo.</a:t>
            </a:r>
            <a:endParaRPr sz="1200">
              <a:latin typeface="Tahoma"/>
              <a:cs typeface="Tahoma"/>
            </a:endParaRPr>
          </a:p>
          <a:p>
            <a:pPr marL="151765" marR="5080" indent="-139700">
              <a:lnSpc>
                <a:spcPct val="114599"/>
              </a:lnSpc>
              <a:buAutoNum type="arabicPeriod"/>
              <a:tabLst>
                <a:tab pos="152400" algn="l"/>
              </a:tabLst>
            </a:pPr>
            <a:r>
              <a:rPr dirty="0" sz="1200" spc="5">
                <a:latin typeface="Tahoma"/>
                <a:cs typeface="Tahoma"/>
              </a:rPr>
              <a:t>Aumentar</a:t>
            </a:r>
            <a:r>
              <a:rPr dirty="0" sz="1200" spc="70">
                <a:latin typeface="Tahoma"/>
                <a:cs typeface="Tahoma"/>
              </a:rPr>
              <a:t> 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 spc="11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eficiência</a:t>
            </a:r>
            <a:r>
              <a:rPr dirty="0" sz="1200" spc="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energética</a:t>
            </a:r>
            <a:r>
              <a:rPr dirty="0" sz="1200" spc="7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nos</a:t>
            </a:r>
            <a:r>
              <a:rPr dirty="0" sz="1200" spc="7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transportes,</a:t>
            </a:r>
            <a:r>
              <a:rPr dirty="0" sz="1200" spc="80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edifícios</a:t>
            </a:r>
            <a:r>
              <a:rPr dirty="0" sz="1200" spc="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7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indústrias</a:t>
            </a:r>
            <a:r>
              <a:rPr dirty="0" sz="1200" spc="7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para</a:t>
            </a:r>
            <a:r>
              <a:rPr dirty="0" sz="1200" spc="9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reduzir</a:t>
            </a:r>
            <a:r>
              <a:rPr dirty="0" sz="1200" spc="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os</a:t>
            </a:r>
            <a:r>
              <a:rPr dirty="0" sz="1200" spc="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custos </a:t>
            </a:r>
            <a:r>
              <a:rPr dirty="0" sz="1200" spc="-36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operacionais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25">
                <a:latin typeface="Tahoma"/>
                <a:cs typeface="Tahoma"/>
              </a:rPr>
              <a:t>as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emissões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25">
                <a:latin typeface="Tahoma"/>
                <a:cs typeface="Tahoma"/>
              </a:rPr>
              <a:t>gases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15">
                <a:latin typeface="Tahoma"/>
                <a:cs typeface="Tahoma"/>
              </a:rPr>
              <a:t>efeito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estufa.</a:t>
            </a:r>
            <a:endParaRPr sz="1200">
              <a:latin typeface="Tahoma"/>
              <a:cs typeface="Tahoma"/>
            </a:endParaRPr>
          </a:p>
          <a:p>
            <a:pPr marL="151765" marR="5080" indent="-139700">
              <a:lnSpc>
                <a:spcPct val="114599"/>
              </a:lnSpc>
              <a:buAutoNum type="arabicPeriod"/>
              <a:tabLst>
                <a:tab pos="152400" algn="l"/>
              </a:tabLst>
            </a:pPr>
            <a:r>
              <a:rPr dirty="0" sz="1200" spc="5">
                <a:latin typeface="Tahoma"/>
                <a:cs typeface="Tahoma"/>
              </a:rPr>
              <a:t>Explorar</a:t>
            </a:r>
            <a:r>
              <a:rPr dirty="0" sz="1200" spc="150">
                <a:latin typeface="Tahoma"/>
                <a:cs typeface="Tahoma"/>
              </a:rPr>
              <a:t> 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 spc="15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eletrificação</a:t>
            </a:r>
            <a:r>
              <a:rPr dirty="0" sz="1200" spc="15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dos</a:t>
            </a:r>
            <a:r>
              <a:rPr dirty="0" sz="1200" spc="15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transportes,</a:t>
            </a:r>
            <a:r>
              <a:rPr dirty="0" sz="1200" spc="155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edifícios</a:t>
            </a:r>
            <a:r>
              <a:rPr dirty="0" sz="1200" spc="15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15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indústrias,</a:t>
            </a:r>
            <a:r>
              <a:rPr dirty="0" sz="1200" spc="15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buscando</a:t>
            </a:r>
            <a:r>
              <a:rPr dirty="0" sz="1200" spc="155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fontes</a:t>
            </a:r>
            <a:r>
              <a:rPr dirty="0" sz="1200" spc="15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15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energia</a:t>
            </a:r>
            <a:r>
              <a:rPr dirty="0" sz="1200" spc="15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renovável </a:t>
            </a:r>
            <a:r>
              <a:rPr dirty="0" sz="1200" spc="-36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mais</a:t>
            </a:r>
            <a:r>
              <a:rPr dirty="0" sz="1200" spc="-7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baratas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confiáveis.</a:t>
            </a:r>
            <a:endParaRPr sz="1200">
              <a:latin typeface="Tahoma"/>
              <a:cs typeface="Tahoma"/>
            </a:endParaRPr>
          </a:p>
          <a:p>
            <a:pPr marL="151765" marR="5080" indent="-139700">
              <a:lnSpc>
                <a:spcPct val="114599"/>
              </a:lnSpc>
              <a:buAutoNum type="arabicPeriod"/>
              <a:tabLst>
                <a:tab pos="152400" algn="l"/>
              </a:tabLst>
            </a:pPr>
            <a:r>
              <a:rPr dirty="0" sz="1200" spc="-10">
                <a:latin typeface="Tahoma"/>
                <a:cs typeface="Tahoma"/>
              </a:rPr>
              <a:t>Incentivar</a:t>
            </a:r>
            <a:r>
              <a:rPr dirty="0" sz="1200" spc="18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ações</a:t>
            </a:r>
            <a:r>
              <a:rPr dirty="0" sz="1200" spc="18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para</a:t>
            </a:r>
            <a:r>
              <a:rPr dirty="0" sz="1200" spc="18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reduzir</a:t>
            </a:r>
            <a:r>
              <a:rPr dirty="0" sz="1200" spc="180">
                <a:latin typeface="Tahoma"/>
                <a:cs typeface="Tahoma"/>
              </a:rPr>
              <a:t> </a:t>
            </a:r>
            <a:r>
              <a:rPr dirty="0" sz="1200" spc="-25">
                <a:latin typeface="Tahoma"/>
                <a:cs typeface="Tahoma"/>
              </a:rPr>
              <a:t>as</a:t>
            </a:r>
            <a:r>
              <a:rPr dirty="0" sz="1200" spc="18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emissões</a:t>
            </a:r>
            <a:r>
              <a:rPr dirty="0" sz="1200" spc="18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180">
                <a:latin typeface="Tahoma"/>
                <a:cs typeface="Tahoma"/>
              </a:rPr>
              <a:t> </a:t>
            </a:r>
            <a:r>
              <a:rPr dirty="0" sz="1200" spc="-25">
                <a:latin typeface="Tahoma"/>
                <a:cs typeface="Tahoma"/>
              </a:rPr>
              <a:t>gases</a:t>
            </a:r>
            <a:r>
              <a:rPr dirty="0" sz="1200" spc="18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185">
                <a:latin typeface="Tahoma"/>
                <a:cs typeface="Tahoma"/>
              </a:rPr>
              <a:t> </a:t>
            </a:r>
            <a:r>
              <a:rPr dirty="0" sz="1200" spc="15">
                <a:latin typeface="Tahoma"/>
                <a:cs typeface="Tahoma"/>
              </a:rPr>
              <a:t>efeito</a:t>
            </a:r>
            <a:r>
              <a:rPr dirty="0" sz="1200" spc="18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estufa,</a:t>
            </a:r>
            <a:r>
              <a:rPr dirty="0" sz="1200" spc="180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como</a:t>
            </a:r>
            <a:r>
              <a:rPr dirty="0" sz="1200" spc="180">
                <a:latin typeface="Tahoma"/>
                <a:cs typeface="Tahoma"/>
              </a:rPr>
              <a:t> </a:t>
            </a:r>
            <a:r>
              <a:rPr dirty="0" sz="1200" spc="25">
                <a:latin typeface="Tahoma"/>
                <a:cs typeface="Tahoma"/>
              </a:rPr>
              <a:t>o</a:t>
            </a:r>
            <a:r>
              <a:rPr dirty="0" sz="1200" spc="185">
                <a:latin typeface="Tahoma"/>
                <a:cs typeface="Tahoma"/>
              </a:rPr>
              <a:t> </a:t>
            </a:r>
            <a:r>
              <a:rPr dirty="0" sz="1200" spc="35">
                <a:latin typeface="Tahoma"/>
                <a:cs typeface="Tahoma"/>
              </a:rPr>
              <a:t>CO2,</a:t>
            </a:r>
            <a:r>
              <a:rPr dirty="0" sz="1200" spc="18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metano</a:t>
            </a:r>
            <a:r>
              <a:rPr dirty="0" sz="1200" spc="18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180">
                <a:latin typeface="Tahoma"/>
                <a:cs typeface="Tahoma"/>
              </a:rPr>
              <a:t> </a:t>
            </a:r>
            <a:r>
              <a:rPr dirty="0" sz="1200" spc="15">
                <a:latin typeface="Tahoma"/>
                <a:cs typeface="Tahoma"/>
              </a:rPr>
              <a:t>óxido </a:t>
            </a:r>
            <a:r>
              <a:rPr dirty="0" sz="1200" spc="-36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nitroso,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sem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prejudicar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25">
                <a:latin typeface="Tahoma"/>
                <a:cs typeface="Tahoma"/>
              </a:rPr>
              <a:t>as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indústrias,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apoiando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políticas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agrícolas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florestais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sustentáveis.</a:t>
            </a:r>
            <a:endParaRPr sz="12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300">
              <a:latin typeface="Tahoma"/>
              <a:cs typeface="Tahoma"/>
            </a:endParaRPr>
          </a:p>
          <a:p>
            <a:pPr marL="185420">
              <a:lnSpc>
                <a:spcPct val="100000"/>
              </a:lnSpc>
            </a:pPr>
            <a:r>
              <a:rPr dirty="0" sz="1200" spc="-10" b="1">
                <a:latin typeface="Tahoma"/>
                <a:cs typeface="Tahoma"/>
              </a:rPr>
              <a:t>C</a:t>
            </a:r>
            <a:r>
              <a:rPr dirty="0" sz="1200" spc="-55" b="1">
                <a:latin typeface="Tahoma"/>
                <a:cs typeface="Tahoma"/>
              </a:rPr>
              <a:t>o</a:t>
            </a:r>
            <a:r>
              <a:rPr dirty="0" sz="1200" spc="-95" b="1">
                <a:latin typeface="Tahoma"/>
                <a:cs typeface="Tahoma"/>
              </a:rPr>
              <a:t>n</a:t>
            </a:r>
            <a:r>
              <a:rPr dirty="0" sz="1200" spc="-95" b="1">
                <a:latin typeface="Tahoma"/>
                <a:cs typeface="Tahoma"/>
              </a:rPr>
              <a:t>s</a:t>
            </a:r>
            <a:r>
              <a:rPr dirty="0" sz="1200" spc="-60" b="1">
                <a:latin typeface="Tahoma"/>
                <a:cs typeface="Tahoma"/>
              </a:rPr>
              <a:t>i</a:t>
            </a:r>
            <a:r>
              <a:rPr dirty="0" sz="1200" spc="-75" b="1">
                <a:latin typeface="Tahoma"/>
                <a:cs typeface="Tahoma"/>
              </a:rPr>
              <a:t>d</a:t>
            </a:r>
            <a:r>
              <a:rPr dirty="0" sz="1200" spc="-75" b="1">
                <a:latin typeface="Tahoma"/>
                <a:cs typeface="Tahoma"/>
              </a:rPr>
              <a:t>e</a:t>
            </a:r>
            <a:r>
              <a:rPr dirty="0" sz="1200" spc="-75" b="1">
                <a:latin typeface="Tahoma"/>
                <a:cs typeface="Tahoma"/>
              </a:rPr>
              <a:t>r</a:t>
            </a:r>
            <a:r>
              <a:rPr dirty="0" sz="1200" spc="-110" b="1">
                <a:latin typeface="Tahoma"/>
                <a:cs typeface="Tahoma"/>
              </a:rPr>
              <a:t>a</a:t>
            </a:r>
            <a:r>
              <a:rPr dirty="0" sz="1200" spc="-55" b="1">
                <a:latin typeface="Tahoma"/>
                <a:cs typeface="Tahoma"/>
              </a:rPr>
              <a:t>ç</a:t>
            </a:r>
            <a:r>
              <a:rPr dirty="0" sz="1200" spc="-55" b="1">
                <a:latin typeface="Tahoma"/>
                <a:cs typeface="Tahoma"/>
              </a:rPr>
              <a:t>õ</a:t>
            </a:r>
            <a:r>
              <a:rPr dirty="0" sz="1200" spc="-75" b="1">
                <a:latin typeface="Tahoma"/>
                <a:cs typeface="Tahoma"/>
              </a:rPr>
              <a:t>e</a:t>
            </a:r>
            <a:r>
              <a:rPr dirty="0" sz="1200" spc="-95" b="1">
                <a:latin typeface="Tahoma"/>
                <a:cs typeface="Tahoma"/>
              </a:rPr>
              <a:t>s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10" b="1">
                <a:latin typeface="Tahoma"/>
                <a:cs typeface="Tahoma"/>
              </a:rPr>
              <a:t>A</a:t>
            </a:r>
            <a:r>
              <a:rPr dirty="0" sz="1200" spc="-75" b="1">
                <a:latin typeface="Tahoma"/>
                <a:cs typeface="Tahoma"/>
              </a:rPr>
              <a:t>d</a:t>
            </a:r>
            <a:r>
              <a:rPr dirty="0" sz="1200" spc="-60" b="1">
                <a:latin typeface="Tahoma"/>
                <a:cs typeface="Tahoma"/>
              </a:rPr>
              <a:t>i</a:t>
            </a:r>
            <a:r>
              <a:rPr dirty="0" sz="1200" spc="-55" b="1">
                <a:latin typeface="Tahoma"/>
                <a:cs typeface="Tahoma"/>
              </a:rPr>
              <a:t>c</a:t>
            </a:r>
            <a:r>
              <a:rPr dirty="0" sz="1200" spc="-60" b="1">
                <a:latin typeface="Tahoma"/>
                <a:cs typeface="Tahoma"/>
              </a:rPr>
              <a:t>i</a:t>
            </a:r>
            <a:r>
              <a:rPr dirty="0" sz="1200" spc="-55" b="1">
                <a:latin typeface="Tahoma"/>
                <a:cs typeface="Tahoma"/>
              </a:rPr>
              <a:t>o</a:t>
            </a:r>
            <a:r>
              <a:rPr dirty="0" sz="1200" spc="-95" b="1">
                <a:latin typeface="Tahoma"/>
                <a:cs typeface="Tahoma"/>
              </a:rPr>
              <a:t>n</a:t>
            </a:r>
            <a:r>
              <a:rPr dirty="0" sz="1200" spc="-110" b="1">
                <a:latin typeface="Tahoma"/>
                <a:cs typeface="Tahoma"/>
              </a:rPr>
              <a:t>a</a:t>
            </a:r>
            <a:r>
              <a:rPr dirty="0" sz="1200" spc="-60" b="1">
                <a:latin typeface="Tahoma"/>
                <a:cs typeface="Tahoma"/>
              </a:rPr>
              <a:t>i</a:t>
            </a:r>
            <a:r>
              <a:rPr dirty="0" sz="1200" spc="-95" b="1">
                <a:latin typeface="Tahoma"/>
                <a:cs typeface="Tahoma"/>
              </a:rPr>
              <a:t>s</a:t>
            </a:r>
            <a:endParaRPr sz="1200">
              <a:latin typeface="Tahoma"/>
              <a:cs typeface="Tahoma"/>
            </a:endParaRPr>
          </a:p>
          <a:p>
            <a:pPr marL="208915" marR="125095">
              <a:lnSpc>
                <a:spcPct val="114599"/>
              </a:lnSpc>
              <a:spcBef>
                <a:spcPts val="730"/>
              </a:spcBef>
            </a:pPr>
            <a:r>
              <a:rPr dirty="0" sz="1200" spc="35">
                <a:latin typeface="Tahoma"/>
                <a:cs typeface="Tahoma"/>
              </a:rPr>
              <a:t>As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indústrias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operam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com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base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em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modelos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negócios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que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pressupõem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energia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barata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abundante. </a:t>
            </a:r>
            <a:r>
              <a:rPr dirty="0" sz="1200" spc="-36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Aumentar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eficiência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energética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exigiria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mudanças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culturais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significativas.</a:t>
            </a:r>
            <a:endParaRPr sz="1200">
              <a:latin typeface="Tahoma"/>
              <a:cs typeface="Tahoma"/>
            </a:endParaRPr>
          </a:p>
          <a:p>
            <a:pPr marL="208915">
              <a:lnSpc>
                <a:spcPct val="100000"/>
              </a:lnSpc>
              <a:spcBef>
                <a:spcPts val="210"/>
              </a:spcBef>
            </a:pPr>
            <a:r>
              <a:rPr dirty="0" sz="1200" spc="-5">
                <a:latin typeface="Tahoma"/>
                <a:cs typeface="Tahoma"/>
              </a:rPr>
              <a:t>Algumas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políticas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podem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prejudicar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setores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dependentes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baixos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preços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combustíveis.</a:t>
            </a:r>
            <a:endParaRPr sz="1200">
              <a:latin typeface="Tahoma"/>
              <a:cs typeface="Tahoma"/>
            </a:endParaRPr>
          </a:p>
          <a:p>
            <a:pPr marL="208915" marR="5080">
              <a:lnSpc>
                <a:spcPct val="114599"/>
              </a:lnSpc>
            </a:pPr>
            <a:r>
              <a:rPr dirty="0" sz="1200" spc="90">
                <a:latin typeface="Tahoma"/>
                <a:cs typeface="Tahoma"/>
              </a:rPr>
              <a:t>A</a:t>
            </a:r>
            <a:r>
              <a:rPr dirty="0" sz="1200" spc="16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eficiência</a:t>
            </a:r>
            <a:r>
              <a:rPr dirty="0" sz="1200" spc="1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energética</a:t>
            </a:r>
            <a:r>
              <a:rPr dirty="0" sz="1200" spc="16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não</a:t>
            </a:r>
            <a:r>
              <a:rPr dirty="0" sz="1200" spc="16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só</a:t>
            </a:r>
            <a:r>
              <a:rPr dirty="0" sz="1200" spc="1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reduz</a:t>
            </a:r>
            <a:r>
              <a:rPr dirty="0" sz="1200" spc="165">
                <a:latin typeface="Tahoma"/>
                <a:cs typeface="Tahoma"/>
              </a:rPr>
              <a:t> 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 spc="16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demanda</a:t>
            </a:r>
            <a:r>
              <a:rPr dirty="0" sz="1200" spc="16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165">
                <a:latin typeface="Tahoma"/>
                <a:cs typeface="Tahoma"/>
              </a:rPr>
              <a:t> </a:t>
            </a:r>
            <a:r>
              <a:rPr dirty="0" sz="1200" spc="-20">
                <a:latin typeface="Tahoma"/>
                <a:cs typeface="Tahoma"/>
              </a:rPr>
              <a:t>energia,</a:t>
            </a:r>
            <a:r>
              <a:rPr dirty="0" sz="1200" spc="165">
                <a:latin typeface="Tahoma"/>
                <a:cs typeface="Tahoma"/>
              </a:rPr>
              <a:t> </a:t>
            </a:r>
            <a:r>
              <a:rPr dirty="0" sz="1200" spc="-25">
                <a:latin typeface="Tahoma"/>
                <a:cs typeface="Tahoma"/>
              </a:rPr>
              <a:t>mas</a:t>
            </a:r>
            <a:r>
              <a:rPr dirty="0" sz="1200" spc="16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também</a:t>
            </a:r>
            <a:r>
              <a:rPr dirty="0" sz="1200" spc="165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fortalece</a:t>
            </a:r>
            <a:r>
              <a:rPr dirty="0" sz="1200" spc="165">
                <a:latin typeface="Tahoma"/>
                <a:cs typeface="Tahoma"/>
              </a:rPr>
              <a:t> 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 spc="1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resiliência</a:t>
            </a:r>
            <a:r>
              <a:rPr dirty="0" sz="1200" spc="16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da </a:t>
            </a:r>
            <a:r>
              <a:rPr dirty="0" sz="1200" spc="-36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sociedade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contra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desastres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climáticos.</a:t>
            </a:r>
            <a:endParaRPr sz="1200">
              <a:latin typeface="Tahoma"/>
              <a:cs typeface="Tahoma"/>
            </a:endParaRPr>
          </a:p>
          <a:p>
            <a:pPr marL="208915" marR="5080">
              <a:lnSpc>
                <a:spcPct val="114599"/>
              </a:lnSpc>
            </a:pPr>
            <a:r>
              <a:rPr dirty="0" sz="1200" spc="110">
                <a:latin typeface="Tahoma"/>
                <a:cs typeface="Tahoma"/>
              </a:rPr>
              <a:t>O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setor</a:t>
            </a:r>
            <a:r>
              <a:rPr dirty="0" sz="1200" spc="-5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global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5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construção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está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em</a:t>
            </a:r>
            <a:r>
              <a:rPr dirty="0" sz="1200" spc="-5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rápida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expansão,</a:t>
            </a:r>
            <a:r>
              <a:rPr dirty="0" sz="1200" spc="-5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requerendo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políticas</a:t>
            </a:r>
            <a:r>
              <a:rPr dirty="0" sz="1200" spc="-5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incentivos</a:t>
            </a:r>
            <a:r>
              <a:rPr dirty="0" sz="1200" spc="-5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para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promover </a:t>
            </a:r>
            <a:r>
              <a:rPr dirty="0" sz="1200" spc="-360">
                <a:latin typeface="Tahoma"/>
                <a:cs typeface="Tahoma"/>
              </a:rPr>
              <a:t> 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eficiência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energética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geração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energia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renovável.</a:t>
            </a:r>
            <a:endParaRPr sz="1200">
              <a:latin typeface="Tahoma"/>
              <a:cs typeface="Tahoma"/>
            </a:endParaRPr>
          </a:p>
          <a:p>
            <a:pPr marL="208915" marR="5080">
              <a:lnSpc>
                <a:spcPct val="114599"/>
              </a:lnSpc>
            </a:pPr>
            <a:r>
              <a:rPr dirty="0" sz="1200" spc="15">
                <a:latin typeface="Tahoma"/>
                <a:cs typeface="Tahoma"/>
              </a:rPr>
              <a:t>É</a:t>
            </a:r>
            <a:r>
              <a:rPr dirty="0" sz="1200" spc="-2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necessário</a:t>
            </a:r>
            <a:r>
              <a:rPr dirty="0" sz="1200" spc="-2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estar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atento</a:t>
            </a:r>
            <a:r>
              <a:rPr dirty="0" sz="1200" spc="-20">
                <a:latin typeface="Tahoma"/>
                <a:cs typeface="Tahoma"/>
              </a:rPr>
              <a:t> 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 spc="-2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políticas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que</a:t>
            </a:r>
            <a:r>
              <a:rPr dirty="0" sz="1200" spc="-2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possam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aumentar</a:t>
            </a:r>
            <a:r>
              <a:rPr dirty="0" sz="1200" spc="-2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os</a:t>
            </a:r>
            <a:r>
              <a:rPr dirty="0" sz="1200" spc="-2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custos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operacionais,</a:t>
            </a:r>
            <a:r>
              <a:rPr dirty="0" sz="1200" spc="-20">
                <a:latin typeface="Tahoma"/>
                <a:cs typeface="Tahoma"/>
              </a:rPr>
              <a:t> </a:t>
            </a:r>
            <a:r>
              <a:rPr dirty="0" sz="1200" spc="-25">
                <a:latin typeface="Tahoma"/>
                <a:cs typeface="Tahoma"/>
              </a:rPr>
              <a:t>mas</a:t>
            </a:r>
            <a:r>
              <a:rPr dirty="0" sz="1200" spc="-2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também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buscar </a:t>
            </a:r>
            <a:r>
              <a:rPr dirty="0" sz="1200" spc="-36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soluções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tecnológicas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para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reduzir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25">
                <a:latin typeface="Tahoma"/>
                <a:cs typeface="Tahoma"/>
              </a:rPr>
              <a:t>as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emissões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25">
                <a:latin typeface="Tahoma"/>
                <a:cs typeface="Tahoma"/>
              </a:rPr>
              <a:t>gases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15">
                <a:latin typeface="Tahoma"/>
                <a:cs typeface="Tahoma"/>
              </a:rPr>
              <a:t>efeito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estufa.</a:t>
            </a:r>
            <a:endParaRPr sz="1200">
              <a:latin typeface="Tahoma"/>
              <a:cs typeface="Tahoma"/>
            </a:endParaRPr>
          </a:p>
          <a:p>
            <a:pPr marL="208915" marR="5080">
              <a:lnSpc>
                <a:spcPct val="114599"/>
              </a:lnSpc>
            </a:pPr>
            <a:r>
              <a:rPr dirty="0" sz="1200" spc="15">
                <a:latin typeface="Tahoma"/>
                <a:cs typeface="Tahoma"/>
              </a:rPr>
              <a:t>Apoiar</a:t>
            </a:r>
            <a:r>
              <a:rPr dirty="0" sz="1200" spc="-5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subsídios</a:t>
            </a:r>
            <a:r>
              <a:rPr dirty="0" sz="1200" spc="-4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governamentais</a:t>
            </a:r>
            <a:r>
              <a:rPr dirty="0" sz="1200" spc="-4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que</a:t>
            </a:r>
            <a:r>
              <a:rPr dirty="0" sz="1200" spc="-4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criem</a:t>
            </a:r>
            <a:r>
              <a:rPr dirty="0" sz="1200" spc="-5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novas</a:t>
            </a:r>
            <a:r>
              <a:rPr dirty="0" sz="1200" spc="-4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oportunidades</a:t>
            </a:r>
            <a:r>
              <a:rPr dirty="0" sz="1200" spc="-4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4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negócios</a:t>
            </a:r>
            <a:r>
              <a:rPr dirty="0" sz="1200" spc="-4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também</a:t>
            </a:r>
            <a:r>
              <a:rPr dirty="0" sz="1200" spc="-5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é</a:t>
            </a:r>
            <a:r>
              <a:rPr dirty="0" sz="1200" spc="-45">
                <a:latin typeface="Tahoma"/>
                <a:cs typeface="Tahoma"/>
              </a:rPr>
              <a:t> </a:t>
            </a:r>
            <a:r>
              <a:rPr dirty="0" sz="1200" spc="-20">
                <a:latin typeface="Tahoma"/>
                <a:cs typeface="Tahoma"/>
              </a:rPr>
              <a:t>uma</a:t>
            </a:r>
            <a:r>
              <a:rPr dirty="0" sz="1200" spc="-4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estratégia </a:t>
            </a:r>
            <a:r>
              <a:rPr dirty="0" sz="1200" spc="-36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relevante.</a:t>
            </a:r>
            <a:endParaRPr sz="1200">
              <a:latin typeface="Tahoma"/>
              <a:cs typeface="Tahoma"/>
            </a:endParaRPr>
          </a:p>
        </p:txBody>
      </p:sp>
      <p:pic>
        <p:nvPicPr>
          <p:cNvPr id="11" name="object 1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38503" y="331151"/>
            <a:ext cx="2228849" cy="70484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34733" y="7609389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4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534733" y="8028489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4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534733" y="8447589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4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34733" y="8866689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4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534733" y="9285789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4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534733" y="9704889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4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510494" y="1135049"/>
            <a:ext cx="6623050" cy="88988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1584325">
              <a:lnSpc>
                <a:spcPct val="114599"/>
              </a:lnSpc>
              <a:spcBef>
                <a:spcPts val="100"/>
              </a:spcBef>
            </a:pPr>
            <a:r>
              <a:rPr dirty="0" sz="1200" spc="-95" b="1">
                <a:latin typeface="Tahoma"/>
                <a:cs typeface="Tahoma"/>
              </a:rPr>
              <a:t>Para: </a:t>
            </a:r>
            <a:r>
              <a:rPr dirty="0" sz="1200" spc="-75" b="1">
                <a:latin typeface="Tahoma"/>
                <a:cs typeface="Tahoma"/>
              </a:rPr>
              <a:t>Principais </a:t>
            </a:r>
            <a:r>
              <a:rPr dirty="0" sz="1200" spc="-70" b="1">
                <a:latin typeface="Tahoma"/>
                <a:cs typeface="Tahoma"/>
              </a:rPr>
              <a:t>Negociadores </a:t>
            </a:r>
            <a:r>
              <a:rPr dirty="0" sz="1200" spc="-95" b="1">
                <a:latin typeface="Tahoma"/>
                <a:cs typeface="Tahoma"/>
              </a:rPr>
              <a:t>da </a:t>
            </a:r>
            <a:r>
              <a:rPr dirty="0" sz="1200" spc="-70" b="1">
                <a:latin typeface="Tahoma"/>
                <a:cs typeface="Tahoma"/>
              </a:rPr>
              <a:t>Aliança </a:t>
            </a:r>
            <a:r>
              <a:rPr dirty="0" sz="1200" spc="-95" b="1">
                <a:latin typeface="Tahoma"/>
                <a:cs typeface="Tahoma"/>
              </a:rPr>
              <a:t>para </a:t>
            </a:r>
            <a:r>
              <a:rPr dirty="0" sz="1200" spc="-75" b="1">
                <a:latin typeface="Tahoma"/>
                <a:cs typeface="Tahoma"/>
              </a:rPr>
              <a:t>Terra, Agricultura e </a:t>
            </a:r>
            <a:r>
              <a:rPr dirty="0" sz="1200" spc="-70" b="1">
                <a:latin typeface="Tahoma"/>
                <a:cs typeface="Tahoma"/>
              </a:rPr>
              <a:t>Floresta </a:t>
            </a:r>
            <a:r>
              <a:rPr dirty="0" sz="1200" spc="-65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Assunto: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80" b="1">
                <a:latin typeface="Tahoma"/>
                <a:cs typeface="Tahoma"/>
              </a:rPr>
              <a:t>Preparação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95" b="1">
                <a:latin typeface="Tahoma"/>
                <a:cs typeface="Tahoma"/>
              </a:rPr>
              <a:t>para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110" b="1">
                <a:latin typeface="Tahoma"/>
                <a:cs typeface="Tahoma"/>
              </a:rPr>
              <a:t>a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Cúpula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de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55" b="1">
                <a:latin typeface="Tahoma"/>
                <a:cs typeface="Tahoma"/>
              </a:rPr>
              <a:t>Ação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Climática</a:t>
            </a:r>
            <a:endParaRPr sz="1200">
              <a:latin typeface="Tahoma"/>
              <a:cs typeface="Tahoma"/>
            </a:endParaRPr>
          </a:p>
          <a:p>
            <a:pPr algn="just" marL="12700" marR="5080">
              <a:lnSpc>
                <a:spcPct val="114599"/>
              </a:lnSpc>
              <a:spcBef>
                <a:spcPts val="670"/>
              </a:spcBef>
            </a:pPr>
            <a:r>
              <a:rPr dirty="0" sz="1200" spc="10">
                <a:latin typeface="Tahoma"/>
                <a:cs typeface="Tahoma"/>
              </a:rPr>
              <a:t>Bem-vindos </a:t>
            </a:r>
            <a:r>
              <a:rPr dirty="0" sz="1200" spc="-35">
                <a:latin typeface="Tahoma"/>
                <a:cs typeface="Tahoma"/>
              </a:rPr>
              <a:t>à </a:t>
            </a:r>
            <a:r>
              <a:rPr dirty="0" sz="1200" spc="10">
                <a:latin typeface="Tahoma"/>
                <a:cs typeface="Tahoma"/>
              </a:rPr>
              <a:t>Cúpula </a:t>
            </a:r>
            <a:r>
              <a:rPr dirty="0" sz="1200" spc="5">
                <a:latin typeface="Tahoma"/>
                <a:cs typeface="Tahoma"/>
              </a:rPr>
              <a:t>de </a:t>
            </a:r>
            <a:r>
              <a:rPr dirty="0" sz="1200" spc="25">
                <a:latin typeface="Tahoma"/>
                <a:cs typeface="Tahoma"/>
              </a:rPr>
              <a:t>Ação </a:t>
            </a:r>
            <a:r>
              <a:rPr dirty="0" sz="1200" spc="5">
                <a:latin typeface="Tahoma"/>
                <a:cs typeface="Tahoma"/>
              </a:rPr>
              <a:t>Climática convocada </a:t>
            </a:r>
            <a:r>
              <a:rPr dirty="0" sz="1200" spc="-5">
                <a:latin typeface="Tahoma"/>
                <a:cs typeface="Tahoma"/>
              </a:rPr>
              <a:t>pela </a:t>
            </a:r>
            <a:r>
              <a:rPr dirty="0" sz="1200">
                <a:latin typeface="Tahoma"/>
                <a:cs typeface="Tahoma"/>
              </a:rPr>
              <a:t>Secretária-Geral </a:t>
            </a:r>
            <a:r>
              <a:rPr dirty="0" sz="1200" spc="-15">
                <a:latin typeface="Tahoma"/>
                <a:cs typeface="Tahoma"/>
              </a:rPr>
              <a:t>da </a:t>
            </a:r>
            <a:r>
              <a:rPr dirty="0" sz="1200" spc="60">
                <a:latin typeface="Tahoma"/>
                <a:cs typeface="Tahoma"/>
              </a:rPr>
              <a:t>ONU. </a:t>
            </a:r>
            <a:r>
              <a:rPr dirty="0" sz="1200" spc="90">
                <a:latin typeface="Tahoma"/>
                <a:cs typeface="Tahoma"/>
              </a:rPr>
              <a:t>A </a:t>
            </a:r>
            <a:r>
              <a:rPr dirty="0" sz="1200" spc="-5">
                <a:latin typeface="Tahoma"/>
                <a:cs typeface="Tahoma"/>
              </a:rPr>
              <a:t>urgência </a:t>
            </a:r>
            <a:r>
              <a:rPr dirty="0" sz="1200">
                <a:latin typeface="Tahoma"/>
                <a:cs typeface="Tahoma"/>
              </a:rPr>
              <a:t> climática é </a:t>
            </a:r>
            <a:r>
              <a:rPr dirty="0" sz="1200" spc="-5">
                <a:latin typeface="Tahoma"/>
                <a:cs typeface="Tahoma"/>
              </a:rPr>
              <a:t>evidente, </a:t>
            </a:r>
            <a:r>
              <a:rPr dirty="0" sz="1200" spc="-25">
                <a:latin typeface="Tahoma"/>
                <a:cs typeface="Tahoma"/>
              </a:rPr>
              <a:t>mas</a:t>
            </a:r>
            <a:r>
              <a:rPr dirty="0" sz="1200" spc="-2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com </a:t>
            </a:r>
            <a:r>
              <a:rPr dirty="0" sz="1200" spc="15">
                <a:latin typeface="Tahoma"/>
                <a:cs typeface="Tahoma"/>
              </a:rPr>
              <a:t>esforço </a:t>
            </a:r>
            <a:r>
              <a:rPr dirty="0" sz="1200" spc="-5">
                <a:latin typeface="Tahoma"/>
                <a:cs typeface="Tahoma"/>
              </a:rPr>
              <a:t>conjunto, </a:t>
            </a:r>
            <a:r>
              <a:rPr dirty="0" sz="1200" spc="5">
                <a:latin typeface="Tahoma"/>
                <a:cs typeface="Tahoma"/>
              </a:rPr>
              <a:t>podemos </a:t>
            </a:r>
            <a:r>
              <a:rPr dirty="0" sz="1200" spc="-10">
                <a:latin typeface="Tahoma"/>
                <a:cs typeface="Tahoma"/>
              </a:rPr>
              <a:t>vencê-la.</a:t>
            </a:r>
            <a:r>
              <a:rPr dirty="0" sz="1200" spc="-5">
                <a:latin typeface="Tahoma"/>
                <a:cs typeface="Tahoma"/>
              </a:rPr>
              <a:t> </a:t>
            </a:r>
            <a:r>
              <a:rPr dirty="0" sz="1200" spc="110">
                <a:latin typeface="Tahoma"/>
                <a:cs typeface="Tahoma"/>
              </a:rPr>
              <a:t>O </a:t>
            </a:r>
            <a:r>
              <a:rPr dirty="0" sz="1200" spc="10">
                <a:latin typeface="Tahoma"/>
                <a:cs typeface="Tahoma"/>
              </a:rPr>
              <a:t>objetivo </a:t>
            </a:r>
            <a:r>
              <a:rPr dirty="0" sz="1200">
                <a:latin typeface="Tahoma"/>
                <a:cs typeface="Tahoma"/>
              </a:rPr>
              <a:t>é limitar </a:t>
            </a:r>
            <a:r>
              <a:rPr dirty="0" sz="1200" spc="25">
                <a:latin typeface="Tahoma"/>
                <a:cs typeface="Tahoma"/>
              </a:rPr>
              <a:t>o </a:t>
            </a:r>
            <a:r>
              <a:rPr dirty="0" sz="1200" spc="3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aquecimento </a:t>
            </a:r>
            <a:r>
              <a:rPr dirty="0" sz="1200" spc="-5">
                <a:latin typeface="Tahoma"/>
                <a:cs typeface="Tahoma"/>
              </a:rPr>
              <a:t>global </a:t>
            </a:r>
            <a:r>
              <a:rPr dirty="0" sz="1200" spc="-35">
                <a:latin typeface="Tahoma"/>
                <a:cs typeface="Tahoma"/>
              </a:rPr>
              <a:t>a </a:t>
            </a:r>
            <a:r>
              <a:rPr dirty="0" sz="1200" spc="-5">
                <a:latin typeface="Tahoma"/>
                <a:cs typeface="Tahoma"/>
              </a:rPr>
              <a:t>menos </a:t>
            </a:r>
            <a:r>
              <a:rPr dirty="0" sz="1200" spc="5">
                <a:latin typeface="Tahoma"/>
                <a:cs typeface="Tahoma"/>
              </a:rPr>
              <a:t>de </a:t>
            </a:r>
            <a:r>
              <a:rPr dirty="0" sz="1200" spc="15">
                <a:latin typeface="Tahoma"/>
                <a:cs typeface="Tahoma"/>
              </a:rPr>
              <a:t>2°C </a:t>
            </a:r>
            <a:r>
              <a:rPr dirty="0" sz="1200" spc="-15">
                <a:latin typeface="Tahoma"/>
                <a:cs typeface="Tahoma"/>
              </a:rPr>
              <a:t>acima </a:t>
            </a:r>
            <a:r>
              <a:rPr dirty="0" sz="1200" spc="5">
                <a:latin typeface="Tahoma"/>
                <a:cs typeface="Tahoma"/>
              </a:rPr>
              <a:t>dos níveis </a:t>
            </a:r>
            <a:r>
              <a:rPr dirty="0" sz="1200" spc="-5">
                <a:latin typeface="Tahoma"/>
                <a:cs typeface="Tahoma"/>
              </a:rPr>
              <a:t>pré-industriais, </a:t>
            </a:r>
            <a:r>
              <a:rPr dirty="0" sz="1200">
                <a:latin typeface="Tahoma"/>
                <a:cs typeface="Tahoma"/>
              </a:rPr>
              <a:t>buscando 1,5°C </a:t>
            </a:r>
            <a:r>
              <a:rPr dirty="0" sz="1200" spc="10">
                <a:latin typeface="Tahoma"/>
                <a:cs typeface="Tahoma"/>
              </a:rPr>
              <a:t>conforme </a:t>
            </a:r>
            <a:r>
              <a:rPr dirty="0" sz="1200" spc="25">
                <a:latin typeface="Tahoma"/>
                <a:cs typeface="Tahoma"/>
              </a:rPr>
              <a:t>o </a:t>
            </a:r>
            <a:r>
              <a:rPr dirty="0" sz="1200" spc="-360">
                <a:latin typeface="Tahoma"/>
                <a:cs typeface="Tahoma"/>
              </a:rPr>
              <a:t> </a:t>
            </a:r>
            <a:r>
              <a:rPr dirty="0" sz="1200" spc="30">
                <a:latin typeface="Tahoma"/>
                <a:cs typeface="Tahoma"/>
              </a:rPr>
              <a:t>Acordo </a:t>
            </a:r>
            <a:r>
              <a:rPr dirty="0" sz="1200" spc="5">
                <a:latin typeface="Tahoma"/>
                <a:cs typeface="Tahoma"/>
              </a:rPr>
              <a:t>de </a:t>
            </a:r>
            <a:r>
              <a:rPr dirty="0" sz="1200" spc="-10">
                <a:latin typeface="Tahoma"/>
                <a:cs typeface="Tahoma"/>
              </a:rPr>
              <a:t>Paris. Seu </a:t>
            </a:r>
            <a:r>
              <a:rPr dirty="0" sz="1200" spc="-15">
                <a:latin typeface="Tahoma"/>
                <a:cs typeface="Tahoma"/>
              </a:rPr>
              <a:t>grupo, </a:t>
            </a:r>
            <a:r>
              <a:rPr dirty="0" sz="1200" spc="10">
                <a:latin typeface="Tahoma"/>
                <a:cs typeface="Tahoma"/>
              </a:rPr>
              <a:t>composto por </a:t>
            </a:r>
            <a:r>
              <a:rPr dirty="0" sz="1200">
                <a:latin typeface="Tahoma"/>
                <a:cs typeface="Tahoma"/>
              </a:rPr>
              <a:t>líderes </a:t>
            </a:r>
            <a:r>
              <a:rPr dirty="0" sz="1200" spc="-15">
                <a:latin typeface="Tahoma"/>
                <a:cs typeface="Tahoma"/>
              </a:rPr>
              <a:t>da </a:t>
            </a:r>
            <a:r>
              <a:rPr dirty="0" sz="1200">
                <a:latin typeface="Tahoma"/>
                <a:cs typeface="Tahoma"/>
              </a:rPr>
              <a:t>indústria </a:t>
            </a:r>
            <a:r>
              <a:rPr dirty="0" sz="1200" spc="-15">
                <a:latin typeface="Tahoma"/>
                <a:cs typeface="Tahoma"/>
              </a:rPr>
              <a:t>agrícola, </a:t>
            </a:r>
            <a:r>
              <a:rPr dirty="0" sz="1200" spc="-10">
                <a:latin typeface="Tahoma"/>
                <a:cs typeface="Tahoma"/>
              </a:rPr>
              <a:t>alimentícia, </a:t>
            </a:r>
            <a:r>
              <a:rPr dirty="0" sz="1200" spc="-5">
                <a:latin typeface="Tahoma"/>
                <a:cs typeface="Tahoma"/>
              </a:rPr>
              <a:t>madeireira </a:t>
            </a:r>
            <a:r>
              <a:rPr dirty="0" sz="1200">
                <a:latin typeface="Tahoma"/>
                <a:cs typeface="Tahoma"/>
              </a:rPr>
              <a:t>e </a:t>
            </a:r>
            <a:r>
              <a:rPr dirty="0" sz="1200" spc="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governos, </a:t>
            </a:r>
            <a:r>
              <a:rPr dirty="0" sz="1200">
                <a:latin typeface="Tahoma"/>
                <a:cs typeface="Tahoma"/>
              </a:rPr>
              <a:t>tem </a:t>
            </a:r>
            <a:r>
              <a:rPr dirty="0" sz="1200" spc="-35">
                <a:latin typeface="Tahoma"/>
                <a:cs typeface="Tahoma"/>
              </a:rPr>
              <a:t>a </a:t>
            </a:r>
            <a:r>
              <a:rPr dirty="0" sz="1200" spc="-10">
                <a:latin typeface="Tahoma"/>
                <a:cs typeface="Tahoma"/>
              </a:rPr>
              <a:t>missão </a:t>
            </a:r>
            <a:r>
              <a:rPr dirty="0" sz="1200" spc="5">
                <a:latin typeface="Tahoma"/>
                <a:cs typeface="Tahoma"/>
              </a:rPr>
              <a:t>de encontrar soluções </a:t>
            </a:r>
            <a:r>
              <a:rPr dirty="0" sz="1200">
                <a:latin typeface="Tahoma"/>
                <a:cs typeface="Tahoma"/>
              </a:rPr>
              <a:t>que </a:t>
            </a:r>
            <a:r>
              <a:rPr dirty="0" sz="1200" spc="-5">
                <a:latin typeface="Tahoma"/>
                <a:cs typeface="Tahoma"/>
              </a:rPr>
              <a:t>abordem </a:t>
            </a:r>
            <a:r>
              <a:rPr dirty="0" sz="1200" spc="-25">
                <a:latin typeface="Tahoma"/>
                <a:cs typeface="Tahoma"/>
              </a:rPr>
              <a:t>as </a:t>
            </a:r>
            <a:r>
              <a:rPr dirty="0" sz="1200" spc="-10">
                <a:latin typeface="Tahoma"/>
                <a:cs typeface="Tahoma"/>
              </a:rPr>
              <a:t>mudanças </a:t>
            </a:r>
            <a:r>
              <a:rPr dirty="0" sz="1200">
                <a:latin typeface="Tahoma"/>
                <a:cs typeface="Tahoma"/>
              </a:rPr>
              <a:t>climáticas enquanto </a:t>
            </a:r>
            <a:r>
              <a:rPr dirty="0" sz="1200" spc="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garantem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segurança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alimentar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proteção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ambiental.</a:t>
            </a:r>
            <a:endParaRPr sz="1200">
              <a:latin typeface="Tahoma"/>
              <a:cs typeface="Tahoma"/>
            </a:endParaRPr>
          </a:p>
          <a:p>
            <a:pPr algn="just" marL="12700" marR="5080">
              <a:lnSpc>
                <a:spcPct val="114599"/>
              </a:lnSpc>
            </a:pPr>
            <a:r>
              <a:rPr dirty="0" sz="1200" spc="-90" b="1">
                <a:latin typeface="Tahoma"/>
                <a:cs typeface="Tahoma"/>
              </a:rPr>
              <a:t>Seu </a:t>
            </a:r>
            <a:r>
              <a:rPr dirty="0" sz="1200" spc="-85" b="1">
                <a:latin typeface="Tahoma"/>
                <a:cs typeface="Tahoma"/>
              </a:rPr>
              <a:t>grupo </a:t>
            </a:r>
            <a:r>
              <a:rPr dirty="0" sz="1200" spc="-80" b="1">
                <a:latin typeface="Tahoma"/>
                <a:cs typeface="Tahoma"/>
              </a:rPr>
              <a:t>inclui: </a:t>
            </a:r>
            <a:r>
              <a:rPr dirty="0" sz="1200">
                <a:latin typeface="Tahoma"/>
                <a:cs typeface="Tahoma"/>
              </a:rPr>
              <a:t>representantes </a:t>
            </a:r>
            <a:r>
              <a:rPr dirty="0" sz="1200" spc="-15">
                <a:latin typeface="Tahoma"/>
                <a:cs typeface="Tahoma"/>
              </a:rPr>
              <a:t>das </a:t>
            </a:r>
            <a:r>
              <a:rPr dirty="0" sz="1200" spc="-5">
                <a:latin typeface="Tahoma"/>
                <a:cs typeface="Tahoma"/>
              </a:rPr>
              <a:t>maiores </a:t>
            </a:r>
            <a:r>
              <a:rPr dirty="0" sz="1200" spc="-10">
                <a:latin typeface="Tahoma"/>
                <a:cs typeface="Tahoma"/>
              </a:rPr>
              <a:t>empresas </a:t>
            </a:r>
            <a:r>
              <a:rPr dirty="0" sz="1200" spc="-15">
                <a:latin typeface="Tahoma"/>
                <a:cs typeface="Tahoma"/>
              </a:rPr>
              <a:t>agrícolas, </a:t>
            </a:r>
            <a:r>
              <a:rPr dirty="0" sz="1200" spc="-5">
                <a:latin typeface="Tahoma"/>
                <a:cs typeface="Tahoma"/>
              </a:rPr>
              <a:t>alimentícias </a:t>
            </a:r>
            <a:r>
              <a:rPr dirty="0" sz="1200">
                <a:latin typeface="Tahoma"/>
                <a:cs typeface="Tahoma"/>
              </a:rPr>
              <a:t>e </a:t>
            </a:r>
            <a:r>
              <a:rPr dirty="0" sz="1200" spc="-15">
                <a:latin typeface="Tahoma"/>
                <a:cs typeface="Tahoma"/>
              </a:rPr>
              <a:t>madeireiras, </a:t>
            </a:r>
            <a:r>
              <a:rPr dirty="0" sz="1200" spc="5">
                <a:latin typeface="Tahoma"/>
                <a:cs typeface="Tahoma"/>
              </a:rPr>
              <a:t>dos </a:t>
            </a:r>
            <a:r>
              <a:rPr dirty="0" sz="1200" spc="1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maiores </a:t>
            </a:r>
            <a:r>
              <a:rPr dirty="0" sz="1200" spc="5">
                <a:latin typeface="Tahoma"/>
                <a:cs typeface="Tahoma"/>
              </a:rPr>
              <a:t>proprietários de </a:t>
            </a:r>
            <a:r>
              <a:rPr dirty="0" sz="1200" spc="-15">
                <a:latin typeface="Tahoma"/>
                <a:cs typeface="Tahoma"/>
              </a:rPr>
              <a:t>terras, </a:t>
            </a:r>
            <a:r>
              <a:rPr dirty="0" sz="1200" spc="5">
                <a:latin typeface="Tahoma"/>
                <a:cs typeface="Tahoma"/>
              </a:rPr>
              <a:t>dos </a:t>
            </a:r>
            <a:r>
              <a:rPr dirty="0" sz="1200">
                <a:latin typeface="Tahoma"/>
                <a:cs typeface="Tahoma"/>
              </a:rPr>
              <a:t>ministérios </a:t>
            </a:r>
            <a:r>
              <a:rPr dirty="0" sz="1200" spc="-5">
                <a:latin typeface="Tahoma"/>
                <a:cs typeface="Tahoma"/>
              </a:rPr>
              <a:t>governamentais </a:t>
            </a:r>
            <a:r>
              <a:rPr dirty="0" sz="1200" spc="5">
                <a:latin typeface="Tahoma"/>
                <a:cs typeface="Tahoma"/>
              </a:rPr>
              <a:t>de florestas </a:t>
            </a:r>
            <a:r>
              <a:rPr dirty="0" sz="1200">
                <a:latin typeface="Tahoma"/>
                <a:cs typeface="Tahoma"/>
              </a:rPr>
              <a:t>e </a:t>
            </a:r>
            <a:r>
              <a:rPr dirty="0" sz="1200" spc="-10">
                <a:latin typeface="Tahoma"/>
                <a:cs typeface="Tahoma"/>
              </a:rPr>
              <a:t>agricultura, </a:t>
            </a:r>
            <a:r>
              <a:rPr dirty="0" sz="1200">
                <a:latin typeface="Tahoma"/>
                <a:cs typeface="Tahoma"/>
              </a:rPr>
              <a:t>e </a:t>
            </a:r>
            <a:r>
              <a:rPr dirty="0" sz="1200" spc="-15">
                <a:latin typeface="Tahoma"/>
                <a:cs typeface="Tahoma"/>
              </a:rPr>
              <a:t>das 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agências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5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conservação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5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terras.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Seu</a:t>
            </a:r>
            <a:r>
              <a:rPr dirty="0" sz="1200" spc="-55">
                <a:latin typeface="Tahoma"/>
                <a:cs typeface="Tahoma"/>
              </a:rPr>
              <a:t> </a:t>
            </a:r>
            <a:r>
              <a:rPr dirty="0" sz="1200" spc="25">
                <a:latin typeface="Tahoma"/>
                <a:cs typeface="Tahoma"/>
              </a:rPr>
              <a:t>foco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está</a:t>
            </a:r>
            <a:r>
              <a:rPr dirty="0" sz="1200" spc="-5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em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como</a:t>
            </a:r>
            <a:r>
              <a:rPr dirty="0" sz="1200" spc="-5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alimentar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-25">
                <a:latin typeface="Tahoma"/>
                <a:cs typeface="Tahoma"/>
              </a:rPr>
              <a:t>as</a:t>
            </a:r>
            <a:r>
              <a:rPr dirty="0" sz="1200" spc="-5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pessoas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em</a:t>
            </a:r>
            <a:r>
              <a:rPr dirty="0" sz="1200" spc="-55">
                <a:latin typeface="Tahoma"/>
                <a:cs typeface="Tahoma"/>
              </a:rPr>
              <a:t> </a:t>
            </a:r>
            <a:r>
              <a:rPr dirty="0" sz="1200" spc="20">
                <a:latin typeface="Tahoma"/>
                <a:cs typeface="Tahoma"/>
              </a:rPr>
              <a:t>todo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25">
                <a:latin typeface="Tahoma"/>
                <a:cs typeface="Tahoma"/>
              </a:rPr>
              <a:t>o</a:t>
            </a:r>
            <a:r>
              <a:rPr dirty="0" sz="1200" spc="-5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mundo, </a:t>
            </a:r>
            <a:r>
              <a:rPr dirty="0" sz="1200" spc="-36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proteger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25">
                <a:latin typeface="Tahoma"/>
                <a:cs typeface="Tahoma"/>
              </a:rPr>
              <a:t>as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florestas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abordar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simultaneamente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25">
                <a:latin typeface="Tahoma"/>
                <a:cs typeface="Tahoma"/>
              </a:rPr>
              <a:t>as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mudanças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climáticas.</a:t>
            </a:r>
            <a:endParaRPr sz="12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150">
              <a:latin typeface="Tahoma"/>
              <a:cs typeface="Tahoma"/>
            </a:endParaRPr>
          </a:p>
          <a:p>
            <a:pPr algn="just" marL="12700" marR="5080">
              <a:lnSpc>
                <a:spcPct val="114599"/>
              </a:lnSpc>
            </a:pPr>
            <a:r>
              <a:rPr dirty="0" sz="1200" spc="-100" b="1">
                <a:latin typeface="Tahoma"/>
                <a:cs typeface="Tahoma"/>
              </a:rPr>
              <a:t>Suas</a:t>
            </a:r>
            <a:r>
              <a:rPr dirty="0" sz="1200" spc="-95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prioridades</a:t>
            </a:r>
            <a:r>
              <a:rPr dirty="0" sz="1200" spc="-70" b="1">
                <a:latin typeface="Tahoma"/>
                <a:cs typeface="Tahoma"/>
              </a:rPr>
              <a:t> políticas</a:t>
            </a:r>
            <a:r>
              <a:rPr dirty="0" sz="1200" spc="-65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estão</a:t>
            </a:r>
            <a:r>
              <a:rPr dirty="0" sz="1200" spc="-70" b="1">
                <a:latin typeface="Tahoma"/>
                <a:cs typeface="Tahoma"/>
              </a:rPr>
              <a:t> </a:t>
            </a:r>
            <a:r>
              <a:rPr dirty="0" sz="1200" spc="-85" b="1">
                <a:latin typeface="Tahoma"/>
                <a:cs typeface="Tahoma"/>
              </a:rPr>
              <a:t>listadas</a:t>
            </a:r>
            <a:r>
              <a:rPr dirty="0" sz="1200" spc="-80" b="1">
                <a:latin typeface="Tahoma"/>
                <a:cs typeface="Tahoma"/>
              </a:rPr>
              <a:t> </a:t>
            </a:r>
            <a:r>
              <a:rPr dirty="0" sz="1200" spc="-85" b="1">
                <a:latin typeface="Tahoma"/>
                <a:cs typeface="Tahoma"/>
              </a:rPr>
              <a:t>abaixo.</a:t>
            </a:r>
            <a:r>
              <a:rPr dirty="0" sz="1200" spc="-80" b="1">
                <a:latin typeface="Tahoma"/>
                <a:cs typeface="Tahoma"/>
              </a:rPr>
              <a:t> </a:t>
            </a:r>
            <a:r>
              <a:rPr dirty="0" sz="1200" spc="-30" b="1">
                <a:latin typeface="Tahoma"/>
                <a:cs typeface="Tahoma"/>
              </a:rPr>
              <a:t>No </a:t>
            </a:r>
            <a:r>
              <a:rPr dirty="0" sz="1200" spc="-80" b="1">
                <a:latin typeface="Tahoma"/>
                <a:cs typeface="Tahoma"/>
              </a:rPr>
              <a:t>entanto,</a:t>
            </a:r>
            <a:r>
              <a:rPr dirty="0" sz="1200" spc="-75" b="1">
                <a:latin typeface="Tahoma"/>
                <a:cs typeface="Tahoma"/>
              </a:rPr>
              <a:t> </a:t>
            </a:r>
            <a:r>
              <a:rPr dirty="0" sz="1200" spc="-60" b="1">
                <a:latin typeface="Tahoma"/>
                <a:cs typeface="Tahoma"/>
              </a:rPr>
              <a:t>você</a:t>
            </a:r>
            <a:r>
              <a:rPr dirty="0" sz="1200" spc="-55" b="1">
                <a:latin typeface="Tahoma"/>
                <a:cs typeface="Tahoma"/>
              </a:rPr>
              <a:t> </a:t>
            </a:r>
            <a:r>
              <a:rPr dirty="0" sz="1200" spc="-70" b="1">
                <a:latin typeface="Tahoma"/>
                <a:cs typeface="Tahoma"/>
              </a:rPr>
              <a:t>pode</a:t>
            </a:r>
            <a:r>
              <a:rPr dirty="0" sz="1200" spc="-65" b="1">
                <a:latin typeface="Tahoma"/>
                <a:cs typeface="Tahoma"/>
              </a:rPr>
              <a:t> </a:t>
            </a:r>
            <a:r>
              <a:rPr dirty="0" sz="1200" spc="-70" b="1">
                <a:latin typeface="Tahoma"/>
                <a:cs typeface="Tahoma"/>
              </a:rPr>
              <a:t>propor</a:t>
            </a:r>
            <a:r>
              <a:rPr dirty="0" sz="1200" spc="-65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ou</a:t>
            </a:r>
            <a:r>
              <a:rPr dirty="0" sz="1200" spc="-70" b="1">
                <a:latin typeface="Tahoma"/>
                <a:cs typeface="Tahoma"/>
              </a:rPr>
              <a:t> </a:t>
            </a:r>
            <a:r>
              <a:rPr dirty="0" sz="1200" spc="-80" b="1">
                <a:latin typeface="Tahoma"/>
                <a:cs typeface="Tahoma"/>
              </a:rPr>
              <a:t>bloquear </a:t>
            </a:r>
            <a:r>
              <a:rPr dirty="0" sz="1200" spc="-75" b="1">
                <a:latin typeface="Tahoma"/>
                <a:cs typeface="Tahoma"/>
              </a:rPr>
              <a:t> </a:t>
            </a:r>
            <a:r>
              <a:rPr dirty="0" sz="1200" spc="-85" b="1">
                <a:latin typeface="Tahoma"/>
                <a:cs typeface="Tahoma"/>
              </a:rPr>
              <a:t>qualquer</a:t>
            </a:r>
            <a:r>
              <a:rPr dirty="0" sz="1200" spc="-65" b="1">
                <a:latin typeface="Tahoma"/>
                <a:cs typeface="Tahoma"/>
              </a:rPr>
              <a:t> política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disponível.</a:t>
            </a:r>
            <a:endParaRPr sz="12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150">
              <a:latin typeface="Tahoma"/>
              <a:cs typeface="Tahoma"/>
            </a:endParaRPr>
          </a:p>
          <a:p>
            <a:pPr algn="just" marL="187325" marR="5080" indent="-139700">
              <a:lnSpc>
                <a:spcPct val="114599"/>
              </a:lnSpc>
              <a:spcBef>
                <a:spcPts val="5"/>
              </a:spcBef>
              <a:buAutoNum type="arabicPeriod"/>
              <a:tabLst>
                <a:tab pos="187960" algn="l"/>
              </a:tabLst>
            </a:pPr>
            <a:r>
              <a:rPr dirty="0" sz="1200" spc="5">
                <a:latin typeface="Tahoma"/>
                <a:cs typeface="Tahoma"/>
              </a:rPr>
              <a:t>Gerenciar </a:t>
            </a:r>
            <a:r>
              <a:rPr dirty="0" sz="1200" spc="25">
                <a:latin typeface="Tahoma"/>
                <a:cs typeface="Tahoma"/>
              </a:rPr>
              <a:t>o </a:t>
            </a:r>
            <a:r>
              <a:rPr dirty="0" sz="1200" spc="-5">
                <a:latin typeface="Tahoma"/>
                <a:cs typeface="Tahoma"/>
              </a:rPr>
              <a:t>desmatamento </a:t>
            </a:r>
            <a:r>
              <a:rPr dirty="0" sz="1200" spc="-15">
                <a:latin typeface="Tahoma"/>
                <a:cs typeface="Tahoma"/>
              </a:rPr>
              <a:t>para </a:t>
            </a:r>
            <a:r>
              <a:rPr dirty="0" sz="1200" spc="5">
                <a:latin typeface="Tahoma"/>
                <a:cs typeface="Tahoma"/>
              </a:rPr>
              <a:t>reduzir </a:t>
            </a:r>
            <a:r>
              <a:rPr dirty="0" sz="1200" spc="-25">
                <a:latin typeface="Tahoma"/>
                <a:cs typeface="Tahoma"/>
              </a:rPr>
              <a:t>as </a:t>
            </a:r>
            <a:r>
              <a:rPr dirty="0" sz="1200" spc="-15">
                <a:latin typeface="Tahoma"/>
                <a:cs typeface="Tahoma"/>
              </a:rPr>
              <a:t>emissões, </a:t>
            </a:r>
            <a:r>
              <a:rPr dirty="0" sz="1200" spc="-5">
                <a:latin typeface="Tahoma"/>
                <a:cs typeface="Tahoma"/>
              </a:rPr>
              <a:t>preservar </a:t>
            </a:r>
            <a:r>
              <a:rPr dirty="0" sz="1200" spc="-35">
                <a:latin typeface="Tahoma"/>
                <a:cs typeface="Tahoma"/>
              </a:rPr>
              <a:t>a </a:t>
            </a:r>
            <a:r>
              <a:rPr dirty="0" sz="1200" spc="5">
                <a:latin typeface="Tahoma"/>
                <a:cs typeface="Tahoma"/>
              </a:rPr>
              <a:t>biodiversidade </a:t>
            </a:r>
            <a:r>
              <a:rPr dirty="0" sz="1200">
                <a:latin typeface="Tahoma"/>
                <a:cs typeface="Tahoma"/>
              </a:rPr>
              <a:t>e </a:t>
            </a:r>
            <a:r>
              <a:rPr dirty="0" sz="1200" spc="5">
                <a:latin typeface="Tahoma"/>
                <a:cs typeface="Tahoma"/>
              </a:rPr>
              <a:t>proteger os </a:t>
            </a:r>
            <a:r>
              <a:rPr dirty="0" sz="1200" spc="1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recursos </a:t>
            </a:r>
            <a:r>
              <a:rPr dirty="0" sz="1200" spc="-5">
                <a:latin typeface="Tahoma"/>
                <a:cs typeface="Tahoma"/>
              </a:rPr>
              <a:t>hídricos, </a:t>
            </a:r>
            <a:r>
              <a:rPr dirty="0" sz="1200" spc="-25">
                <a:latin typeface="Tahoma"/>
                <a:cs typeface="Tahoma"/>
              </a:rPr>
              <a:t>mas </a:t>
            </a:r>
            <a:r>
              <a:rPr dirty="0" sz="1200" spc="5">
                <a:latin typeface="Tahoma"/>
                <a:cs typeface="Tahoma"/>
              </a:rPr>
              <a:t>reconhecendo </a:t>
            </a:r>
            <a:r>
              <a:rPr dirty="0" sz="1200">
                <a:latin typeface="Tahoma"/>
                <a:cs typeface="Tahoma"/>
              </a:rPr>
              <a:t>que limitar </a:t>
            </a:r>
            <a:r>
              <a:rPr dirty="0" sz="1200" spc="25">
                <a:latin typeface="Tahoma"/>
                <a:cs typeface="Tahoma"/>
              </a:rPr>
              <a:t>o </a:t>
            </a:r>
            <a:r>
              <a:rPr dirty="0" sz="1200" spc="-5">
                <a:latin typeface="Tahoma"/>
                <a:cs typeface="Tahoma"/>
              </a:rPr>
              <a:t>desmatamento </a:t>
            </a:r>
            <a:r>
              <a:rPr dirty="0" sz="1200" spc="10">
                <a:latin typeface="Tahoma"/>
                <a:cs typeface="Tahoma"/>
              </a:rPr>
              <a:t>pode </a:t>
            </a:r>
            <a:r>
              <a:rPr dirty="0" sz="1200">
                <a:latin typeface="Tahoma"/>
                <a:cs typeface="Tahoma"/>
              </a:rPr>
              <a:t>afetar </a:t>
            </a:r>
            <a:r>
              <a:rPr dirty="0" sz="1200" spc="-5">
                <a:latin typeface="Tahoma"/>
                <a:cs typeface="Tahoma"/>
              </a:rPr>
              <a:t>negativamente </a:t>
            </a:r>
            <a:r>
              <a:rPr dirty="0" sz="1200">
                <a:latin typeface="Tahoma"/>
                <a:cs typeface="Tahoma"/>
              </a:rPr>
              <a:t> setores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como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exploração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madeireira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agricultura.</a:t>
            </a:r>
            <a:endParaRPr sz="1200">
              <a:latin typeface="Tahoma"/>
              <a:cs typeface="Tahoma"/>
            </a:endParaRPr>
          </a:p>
          <a:p>
            <a:pPr algn="just" marL="187325" marR="5080" indent="-139700">
              <a:lnSpc>
                <a:spcPct val="114599"/>
              </a:lnSpc>
              <a:buAutoNum type="arabicPeriod"/>
              <a:tabLst>
                <a:tab pos="187960" algn="l"/>
              </a:tabLst>
            </a:pPr>
            <a:r>
              <a:rPr dirty="0" sz="1200" spc="5">
                <a:latin typeface="Tahoma"/>
                <a:cs typeface="Tahoma"/>
              </a:rPr>
              <a:t>Considerar </a:t>
            </a:r>
            <a:r>
              <a:rPr dirty="0" sz="1200" spc="25">
                <a:latin typeface="Tahoma"/>
                <a:cs typeface="Tahoma"/>
              </a:rPr>
              <a:t>o </a:t>
            </a:r>
            <a:r>
              <a:rPr dirty="0" sz="1200" spc="5">
                <a:latin typeface="Tahoma"/>
                <a:cs typeface="Tahoma"/>
              </a:rPr>
              <a:t>reflorestamento </a:t>
            </a:r>
            <a:r>
              <a:rPr dirty="0" sz="1200" spc="10">
                <a:latin typeface="Tahoma"/>
                <a:cs typeface="Tahoma"/>
              </a:rPr>
              <a:t>como </a:t>
            </a:r>
            <a:r>
              <a:rPr dirty="0" sz="1200" spc="-20">
                <a:latin typeface="Tahoma"/>
                <a:cs typeface="Tahoma"/>
              </a:rPr>
              <a:t>uma </a:t>
            </a:r>
            <a:r>
              <a:rPr dirty="0" sz="1200" spc="5">
                <a:latin typeface="Tahoma"/>
                <a:cs typeface="Tahoma"/>
              </a:rPr>
              <a:t>solução </a:t>
            </a:r>
            <a:r>
              <a:rPr dirty="0" sz="1200" spc="-15">
                <a:latin typeface="Tahoma"/>
                <a:cs typeface="Tahoma"/>
              </a:rPr>
              <a:t>para </a:t>
            </a:r>
            <a:r>
              <a:rPr dirty="0" sz="1200" spc="-5">
                <a:latin typeface="Tahoma"/>
                <a:cs typeface="Tahoma"/>
              </a:rPr>
              <a:t>capturar carbono, preservar habitats </a:t>
            </a:r>
            <a:r>
              <a:rPr dirty="0" sz="1200">
                <a:latin typeface="Tahoma"/>
                <a:cs typeface="Tahoma"/>
              </a:rPr>
              <a:t>e </a:t>
            </a:r>
            <a:r>
              <a:rPr dirty="0" sz="1200" spc="5">
                <a:latin typeface="Tahoma"/>
                <a:cs typeface="Tahoma"/>
              </a:rPr>
              <a:t> evitar </a:t>
            </a:r>
            <a:r>
              <a:rPr dirty="0" sz="1200" spc="-35">
                <a:latin typeface="Tahoma"/>
                <a:cs typeface="Tahoma"/>
              </a:rPr>
              <a:t>a </a:t>
            </a:r>
            <a:r>
              <a:rPr dirty="0" sz="1200" spc="-10">
                <a:latin typeface="Tahoma"/>
                <a:cs typeface="Tahoma"/>
              </a:rPr>
              <a:t>degradação </a:t>
            </a:r>
            <a:r>
              <a:rPr dirty="0" sz="1200" spc="15">
                <a:latin typeface="Tahoma"/>
                <a:cs typeface="Tahoma"/>
              </a:rPr>
              <a:t>do </a:t>
            </a:r>
            <a:r>
              <a:rPr dirty="0" sz="1200" spc="-10">
                <a:latin typeface="Tahoma"/>
                <a:cs typeface="Tahoma"/>
              </a:rPr>
              <a:t>solo, </a:t>
            </a:r>
            <a:r>
              <a:rPr dirty="0" sz="1200" spc="-25">
                <a:latin typeface="Tahoma"/>
                <a:cs typeface="Tahoma"/>
              </a:rPr>
              <a:t>mas </a:t>
            </a:r>
            <a:r>
              <a:rPr dirty="0" sz="1200" spc="10">
                <a:latin typeface="Tahoma"/>
                <a:cs typeface="Tahoma"/>
              </a:rPr>
              <a:t>ciente </a:t>
            </a:r>
            <a:r>
              <a:rPr dirty="0" sz="1200" spc="5">
                <a:latin typeface="Tahoma"/>
                <a:cs typeface="Tahoma"/>
              </a:rPr>
              <a:t>de </a:t>
            </a:r>
            <a:r>
              <a:rPr dirty="0" sz="1200">
                <a:latin typeface="Tahoma"/>
                <a:cs typeface="Tahoma"/>
              </a:rPr>
              <a:t>que isso </a:t>
            </a:r>
            <a:r>
              <a:rPr dirty="0" sz="1200" spc="10">
                <a:latin typeface="Tahoma"/>
                <a:cs typeface="Tahoma"/>
              </a:rPr>
              <a:t>pode competir </a:t>
            </a:r>
            <a:r>
              <a:rPr dirty="0" sz="1200" spc="5">
                <a:latin typeface="Tahoma"/>
                <a:cs typeface="Tahoma"/>
              </a:rPr>
              <a:t>com </a:t>
            </a:r>
            <a:r>
              <a:rPr dirty="0" sz="1200" spc="-5">
                <a:latin typeface="Tahoma"/>
                <a:cs typeface="Tahoma"/>
              </a:rPr>
              <a:t>terras </a:t>
            </a:r>
            <a:r>
              <a:rPr dirty="0" sz="1200" spc="-10">
                <a:latin typeface="Tahoma"/>
                <a:cs typeface="Tahoma"/>
              </a:rPr>
              <a:t>necessárias </a:t>
            </a:r>
            <a:r>
              <a:rPr dirty="0" sz="1200" spc="-15">
                <a:latin typeface="Tahoma"/>
                <a:cs typeface="Tahoma"/>
              </a:rPr>
              <a:t>para </a:t>
            </a:r>
            <a:r>
              <a:rPr dirty="0" sz="1200" spc="-360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cultivos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ou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criação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25">
                <a:latin typeface="Tahoma"/>
                <a:cs typeface="Tahoma"/>
              </a:rPr>
              <a:t>animais,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potencialmente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elevando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os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preços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dos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alimentos.</a:t>
            </a:r>
            <a:endParaRPr sz="1200">
              <a:latin typeface="Tahoma"/>
              <a:cs typeface="Tahoma"/>
            </a:endParaRPr>
          </a:p>
          <a:p>
            <a:pPr algn="just" marL="187325" marR="5080" indent="-139700">
              <a:lnSpc>
                <a:spcPct val="114599"/>
              </a:lnSpc>
              <a:buAutoNum type="arabicPeriod"/>
              <a:tabLst>
                <a:tab pos="187960" algn="l"/>
              </a:tabLst>
            </a:pPr>
            <a:r>
              <a:rPr dirty="0" sz="1200" spc="10">
                <a:latin typeface="Tahoma"/>
                <a:cs typeface="Tahoma"/>
              </a:rPr>
              <a:t>Avaliar </a:t>
            </a:r>
            <a:r>
              <a:rPr dirty="0" sz="1200" spc="-25">
                <a:latin typeface="Tahoma"/>
                <a:cs typeface="Tahoma"/>
              </a:rPr>
              <a:t>as </a:t>
            </a:r>
            <a:r>
              <a:rPr dirty="0" sz="1200" spc="-5">
                <a:latin typeface="Tahoma"/>
                <a:cs typeface="Tahoma"/>
              </a:rPr>
              <a:t>emissões </a:t>
            </a:r>
            <a:r>
              <a:rPr dirty="0" sz="1200" spc="5">
                <a:latin typeface="Tahoma"/>
                <a:cs typeface="Tahoma"/>
              </a:rPr>
              <a:t>de </a:t>
            </a:r>
            <a:r>
              <a:rPr dirty="0" sz="1200" spc="-15">
                <a:latin typeface="Tahoma"/>
                <a:cs typeface="Tahoma"/>
              </a:rPr>
              <a:t>metano, </a:t>
            </a:r>
            <a:r>
              <a:rPr dirty="0" sz="1200" spc="15">
                <a:latin typeface="Tahoma"/>
                <a:cs typeface="Tahoma"/>
              </a:rPr>
              <a:t>óxido </a:t>
            </a:r>
            <a:r>
              <a:rPr dirty="0" sz="1200" spc="10">
                <a:latin typeface="Tahoma"/>
                <a:cs typeface="Tahoma"/>
              </a:rPr>
              <a:t>nitroso </a:t>
            </a:r>
            <a:r>
              <a:rPr dirty="0" sz="1200">
                <a:latin typeface="Tahoma"/>
                <a:cs typeface="Tahoma"/>
              </a:rPr>
              <a:t>e </a:t>
            </a:r>
            <a:r>
              <a:rPr dirty="0" sz="1200" spc="10">
                <a:latin typeface="Tahoma"/>
                <a:cs typeface="Tahoma"/>
              </a:rPr>
              <a:t>outros </a:t>
            </a:r>
            <a:r>
              <a:rPr dirty="0" sz="1200" spc="-25">
                <a:latin typeface="Tahoma"/>
                <a:cs typeface="Tahoma"/>
              </a:rPr>
              <a:t>gases </a:t>
            </a:r>
            <a:r>
              <a:rPr dirty="0" sz="1200" spc="5">
                <a:latin typeface="Tahoma"/>
                <a:cs typeface="Tahoma"/>
              </a:rPr>
              <a:t>de </a:t>
            </a:r>
            <a:r>
              <a:rPr dirty="0" sz="1200" spc="15">
                <a:latin typeface="Tahoma"/>
                <a:cs typeface="Tahoma"/>
              </a:rPr>
              <a:t>efeito </a:t>
            </a:r>
            <a:r>
              <a:rPr dirty="0" sz="1200" spc="-15">
                <a:latin typeface="Tahoma"/>
                <a:cs typeface="Tahoma"/>
              </a:rPr>
              <a:t>estufa, </a:t>
            </a:r>
            <a:r>
              <a:rPr dirty="0" sz="1200">
                <a:latin typeface="Tahoma"/>
                <a:cs typeface="Tahoma"/>
              </a:rPr>
              <a:t>buscando </a:t>
            </a:r>
            <a:r>
              <a:rPr dirty="0" sz="1200" spc="5">
                <a:latin typeface="Tahoma"/>
                <a:cs typeface="Tahoma"/>
              </a:rPr>
              <a:t>reduzi- </a:t>
            </a:r>
            <a:r>
              <a:rPr dirty="0" sz="1200" spc="-36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las</a:t>
            </a:r>
            <a:r>
              <a:rPr dirty="0" sz="1200" spc="-35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por</a:t>
            </a:r>
            <a:r>
              <a:rPr dirty="0" sz="1200" spc="-3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meio</a:t>
            </a:r>
            <a:r>
              <a:rPr dirty="0" sz="1200" spc="-3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3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tecnologias</a:t>
            </a:r>
            <a:r>
              <a:rPr dirty="0" sz="1200" spc="-3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3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práticas</a:t>
            </a:r>
            <a:r>
              <a:rPr dirty="0" sz="1200" spc="-3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inovadoras,</a:t>
            </a:r>
            <a:r>
              <a:rPr dirty="0" sz="1200" spc="-35">
                <a:latin typeface="Tahoma"/>
                <a:cs typeface="Tahoma"/>
              </a:rPr>
              <a:t> </a:t>
            </a:r>
            <a:r>
              <a:rPr dirty="0" sz="1200" spc="-25">
                <a:latin typeface="Tahoma"/>
                <a:cs typeface="Tahoma"/>
              </a:rPr>
              <a:t>mas</a:t>
            </a:r>
            <a:r>
              <a:rPr dirty="0" sz="1200" spc="-3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relutante</a:t>
            </a:r>
            <a:r>
              <a:rPr dirty="0" sz="1200" spc="-3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em</a:t>
            </a:r>
            <a:r>
              <a:rPr dirty="0" sz="1200" spc="-3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apoiar</a:t>
            </a:r>
            <a:r>
              <a:rPr dirty="0" sz="1200" spc="-3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políticas</a:t>
            </a:r>
            <a:r>
              <a:rPr dirty="0" sz="1200" spc="-3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que</a:t>
            </a:r>
            <a:r>
              <a:rPr dirty="0" sz="1200" spc="-3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possam </a:t>
            </a:r>
            <a:r>
              <a:rPr dirty="0" sz="1200" spc="-36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prejudicar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lucratividade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indústrias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agrícolas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pecuárias.</a:t>
            </a:r>
            <a:endParaRPr sz="1200">
              <a:latin typeface="Tahoma"/>
              <a:cs typeface="Tahoma"/>
            </a:endParaRPr>
          </a:p>
          <a:p>
            <a:pPr algn="just" marL="187325" marR="5080" indent="-139700">
              <a:lnSpc>
                <a:spcPct val="114599"/>
              </a:lnSpc>
              <a:buAutoNum type="arabicPeriod"/>
              <a:tabLst>
                <a:tab pos="187960" algn="l"/>
              </a:tabLst>
            </a:pPr>
            <a:r>
              <a:rPr dirty="0" sz="1200" spc="15">
                <a:latin typeface="Tahoma"/>
                <a:cs typeface="Tahoma"/>
              </a:rPr>
              <a:t>Apoiar</a:t>
            </a:r>
            <a:r>
              <a:rPr dirty="0" sz="1200" spc="-5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subsídios</a:t>
            </a:r>
            <a:r>
              <a:rPr dirty="0" sz="1200" spc="-4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para</a:t>
            </a:r>
            <a:r>
              <a:rPr dirty="0" sz="1200" spc="-4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energia</a:t>
            </a:r>
            <a:r>
              <a:rPr dirty="0" sz="1200" spc="-4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renovável</a:t>
            </a:r>
            <a:r>
              <a:rPr dirty="0" sz="1200" spc="-45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como</a:t>
            </a:r>
            <a:r>
              <a:rPr dirty="0" sz="1200" spc="-50">
                <a:latin typeface="Tahoma"/>
                <a:cs typeface="Tahoma"/>
              </a:rPr>
              <a:t> </a:t>
            </a:r>
            <a:r>
              <a:rPr dirty="0" sz="1200" spc="-20">
                <a:latin typeface="Tahoma"/>
                <a:cs typeface="Tahoma"/>
              </a:rPr>
              <a:t>uma</a:t>
            </a:r>
            <a:r>
              <a:rPr dirty="0" sz="1200" spc="-4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alternativa</a:t>
            </a:r>
            <a:r>
              <a:rPr dirty="0" sz="1200" spc="-4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aos</a:t>
            </a:r>
            <a:r>
              <a:rPr dirty="0" sz="1200" spc="-4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combustíveis</a:t>
            </a:r>
            <a:r>
              <a:rPr dirty="0" sz="1200" spc="-4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fósseis,</a:t>
            </a:r>
            <a:r>
              <a:rPr dirty="0" sz="1200" spc="-5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visando </a:t>
            </a:r>
            <a:r>
              <a:rPr dirty="0" sz="1200" spc="-36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reduzir</a:t>
            </a:r>
            <a:r>
              <a:rPr dirty="0" sz="1200" spc="-20">
                <a:latin typeface="Tahoma"/>
                <a:cs typeface="Tahoma"/>
              </a:rPr>
              <a:t> </a:t>
            </a:r>
            <a:r>
              <a:rPr dirty="0" sz="1200" spc="-25">
                <a:latin typeface="Tahoma"/>
                <a:cs typeface="Tahoma"/>
              </a:rPr>
              <a:t>as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emissões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 spc="35">
                <a:latin typeface="Tahoma"/>
                <a:cs typeface="Tahoma"/>
              </a:rPr>
              <a:t>CO2.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Enquanto</a:t>
            </a:r>
            <a:r>
              <a:rPr dirty="0" sz="1200" spc="-20">
                <a:latin typeface="Tahoma"/>
                <a:cs typeface="Tahoma"/>
              </a:rPr>
              <a:t> algumas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indústrias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se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opõem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 spc="-2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políticas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como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preços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 </a:t>
            </a:r>
            <a:r>
              <a:rPr dirty="0" sz="1200" spc="-36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carbono,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grupos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conservação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terras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25">
                <a:latin typeface="Tahoma"/>
                <a:cs typeface="Tahoma"/>
              </a:rPr>
              <a:t>as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apoiam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para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acelerar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redução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das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emissões.</a:t>
            </a:r>
            <a:endParaRPr sz="12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300">
              <a:latin typeface="Tahoma"/>
              <a:cs typeface="Tahoma"/>
            </a:endParaRPr>
          </a:p>
          <a:p>
            <a:pPr algn="just" marL="92710">
              <a:lnSpc>
                <a:spcPct val="100000"/>
              </a:lnSpc>
              <a:spcBef>
                <a:spcPts val="5"/>
              </a:spcBef>
            </a:pPr>
            <a:r>
              <a:rPr dirty="0" sz="1200" spc="-10" b="1">
                <a:latin typeface="Tahoma"/>
                <a:cs typeface="Tahoma"/>
              </a:rPr>
              <a:t>C</a:t>
            </a:r>
            <a:r>
              <a:rPr dirty="0" sz="1200" spc="-55" b="1">
                <a:latin typeface="Tahoma"/>
                <a:cs typeface="Tahoma"/>
              </a:rPr>
              <a:t>o</a:t>
            </a:r>
            <a:r>
              <a:rPr dirty="0" sz="1200" spc="-95" b="1">
                <a:latin typeface="Tahoma"/>
                <a:cs typeface="Tahoma"/>
              </a:rPr>
              <a:t>n</a:t>
            </a:r>
            <a:r>
              <a:rPr dirty="0" sz="1200" spc="-95" b="1">
                <a:latin typeface="Tahoma"/>
                <a:cs typeface="Tahoma"/>
              </a:rPr>
              <a:t>s</a:t>
            </a:r>
            <a:r>
              <a:rPr dirty="0" sz="1200" spc="-60" b="1">
                <a:latin typeface="Tahoma"/>
                <a:cs typeface="Tahoma"/>
              </a:rPr>
              <a:t>i</a:t>
            </a:r>
            <a:r>
              <a:rPr dirty="0" sz="1200" spc="-75" b="1">
                <a:latin typeface="Tahoma"/>
                <a:cs typeface="Tahoma"/>
              </a:rPr>
              <a:t>d</a:t>
            </a:r>
            <a:r>
              <a:rPr dirty="0" sz="1200" spc="-75" b="1">
                <a:latin typeface="Tahoma"/>
                <a:cs typeface="Tahoma"/>
              </a:rPr>
              <a:t>e</a:t>
            </a:r>
            <a:r>
              <a:rPr dirty="0" sz="1200" spc="-75" b="1">
                <a:latin typeface="Tahoma"/>
                <a:cs typeface="Tahoma"/>
              </a:rPr>
              <a:t>r</a:t>
            </a:r>
            <a:r>
              <a:rPr dirty="0" sz="1200" spc="-110" b="1">
                <a:latin typeface="Tahoma"/>
                <a:cs typeface="Tahoma"/>
              </a:rPr>
              <a:t>a</a:t>
            </a:r>
            <a:r>
              <a:rPr dirty="0" sz="1200" spc="-55" b="1">
                <a:latin typeface="Tahoma"/>
                <a:cs typeface="Tahoma"/>
              </a:rPr>
              <a:t>ç</a:t>
            </a:r>
            <a:r>
              <a:rPr dirty="0" sz="1200" spc="-55" b="1">
                <a:latin typeface="Tahoma"/>
                <a:cs typeface="Tahoma"/>
              </a:rPr>
              <a:t>õ</a:t>
            </a:r>
            <a:r>
              <a:rPr dirty="0" sz="1200" spc="-75" b="1">
                <a:latin typeface="Tahoma"/>
                <a:cs typeface="Tahoma"/>
              </a:rPr>
              <a:t>e</a:t>
            </a:r>
            <a:r>
              <a:rPr dirty="0" sz="1200" spc="-95" b="1">
                <a:latin typeface="Tahoma"/>
                <a:cs typeface="Tahoma"/>
              </a:rPr>
              <a:t>s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10" b="1">
                <a:latin typeface="Tahoma"/>
                <a:cs typeface="Tahoma"/>
              </a:rPr>
              <a:t>A</a:t>
            </a:r>
            <a:r>
              <a:rPr dirty="0" sz="1200" spc="-75" b="1">
                <a:latin typeface="Tahoma"/>
                <a:cs typeface="Tahoma"/>
              </a:rPr>
              <a:t>d</a:t>
            </a:r>
            <a:r>
              <a:rPr dirty="0" sz="1200" spc="-60" b="1">
                <a:latin typeface="Tahoma"/>
                <a:cs typeface="Tahoma"/>
              </a:rPr>
              <a:t>i</a:t>
            </a:r>
            <a:r>
              <a:rPr dirty="0" sz="1200" spc="-55" b="1">
                <a:latin typeface="Tahoma"/>
                <a:cs typeface="Tahoma"/>
              </a:rPr>
              <a:t>c</a:t>
            </a:r>
            <a:r>
              <a:rPr dirty="0" sz="1200" spc="-60" b="1">
                <a:latin typeface="Tahoma"/>
                <a:cs typeface="Tahoma"/>
              </a:rPr>
              <a:t>i</a:t>
            </a:r>
            <a:r>
              <a:rPr dirty="0" sz="1200" spc="-55" b="1">
                <a:latin typeface="Tahoma"/>
                <a:cs typeface="Tahoma"/>
              </a:rPr>
              <a:t>o</a:t>
            </a:r>
            <a:r>
              <a:rPr dirty="0" sz="1200" spc="-95" b="1">
                <a:latin typeface="Tahoma"/>
                <a:cs typeface="Tahoma"/>
              </a:rPr>
              <a:t>n</a:t>
            </a:r>
            <a:r>
              <a:rPr dirty="0" sz="1200" spc="-110" b="1">
                <a:latin typeface="Tahoma"/>
                <a:cs typeface="Tahoma"/>
              </a:rPr>
              <a:t>a</a:t>
            </a:r>
            <a:r>
              <a:rPr dirty="0" sz="1200" spc="-60" b="1">
                <a:latin typeface="Tahoma"/>
                <a:cs typeface="Tahoma"/>
              </a:rPr>
              <a:t>i</a:t>
            </a:r>
            <a:r>
              <a:rPr dirty="0" sz="1200" spc="-95" b="1">
                <a:latin typeface="Tahoma"/>
                <a:cs typeface="Tahoma"/>
              </a:rPr>
              <a:t>s</a:t>
            </a:r>
            <a:endParaRPr sz="1200">
              <a:latin typeface="Tahoma"/>
              <a:cs typeface="Tahoma"/>
            </a:endParaRPr>
          </a:p>
          <a:p>
            <a:pPr algn="just" marL="187325" marR="5080">
              <a:lnSpc>
                <a:spcPct val="114599"/>
              </a:lnSpc>
              <a:spcBef>
                <a:spcPts val="595"/>
              </a:spcBef>
            </a:pPr>
            <a:r>
              <a:rPr dirty="0" sz="1200" spc="10">
                <a:latin typeface="Tahoma"/>
                <a:cs typeface="Tahoma"/>
              </a:rPr>
              <a:t>Desafios </a:t>
            </a:r>
            <a:r>
              <a:rPr dirty="0" sz="1200" spc="-15">
                <a:latin typeface="Tahoma"/>
                <a:cs typeface="Tahoma"/>
              </a:rPr>
              <a:t>da </a:t>
            </a:r>
            <a:r>
              <a:rPr dirty="0" sz="1200" spc="5">
                <a:latin typeface="Tahoma"/>
                <a:cs typeface="Tahoma"/>
              </a:rPr>
              <a:t>crescente </a:t>
            </a:r>
            <a:r>
              <a:rPr dirty="0" sz="1200" spc="-10">
                <a:latin typeface="Tahoma"/>
                <a:cs typeface="Tahoma"/>
              </a:rPr>
              <a:t>demanda </a:t>
            </a:r>
            <a:r>
              <a:rPr dirty="0" sz="1200" spc="10">
                <a:latin typeface="Tahoma"/>
                <a:cs typeface="Tahoma"/>
              </a:rPr>
              <a:t>por </a:t>
            </a:r>
            <a:r>
              <a:rPr dirty="0" sz="1200">
                <a:latin typeface="Tahoma"/>
                <a:cs typeface="Tahoma"/>
              </a:rPr>
              <a:t>alimentos e </a:t>
            </a:r>
            <a:r>
              <a:rPr dirty="0" sz="1200" spc="10">
                <a:latin typeface="Tahoma"/>
                <a:cs typeface="Tahoma"/>
              </a:rPr>
              <a:t>produtos </a:t>
            </a:r>
            <a:r>
              <a:rPr dirty="0" sz="1200" spc="5">
                <a:latin typeface="Tahoma"/>
                <a:cs typeface="Tahoma"/>
              </a:rPr>
              <a:t>intensivos </a:t>
            </a:r>
            <a:r>
              <a:rPr dirty="0" sz="1200" spc="-10">
                <a:latin typeface="Tahoma"/>
                <a:cs typeface="Tahoma"/>
              </a:rPr>
              <a:t>em </a:t>
            </a:r>
            <a:r>
              <a:rPr dirty="0" sz="1200">
                <a:latin typeface="Tahoma"/>
                <a:cs typeface="Tahoma"/>
              </a:rPr>
              <a:t>terra </a:t>
            </a:r>
            <a:r>
              <a:rPr dirty="0" sz="1200" spc="10">
                <a:latin typeface="Tahoma"/>
                <a:cs typeface="Tahoma"/>
              </a:rPr>
              <a:t>devido </a:t>
            </a:r>
            <a:r>
              <a:rPr dirty="0" sz="1200" spc="-5">
                <a:latin typeface="Tahoma"/>
                <a:cs typeface="Tahoma"/>
              </a:rPr>
              <a:t>ao </a:t>
            </a:r>
            <a:r>
              <a:rPr dirty="0" sz="1200">
                <a:latin typeface="Tahoma"/>
                <a:cs typeface="Tahoma"/>
              </a:rPr>
              <a:t> aumento</a:t>
            </a:r>
            <a:r>
              <a:rPr dirty="0" sz="1200" spc="-7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populacional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da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20">
                <a:latin typeface="Tahoma"/>
                <a:cs typeface="Tahoma"/>
              </a:rPr>
              <a:t>renda.</a:t>
            </a:r>
            <a:endParaRPr sz="1200">
              <a:latin typeface="Tahoma"/>
              <a:cs typeface="Tahoma"/>
            </a:endParaRPr>
          </a:p>
          <a:p>
            <a:pPr algn="just" marL="187325" marR="5080">
              <a:lnSpc>
                <a:spcPct val="114599"/>
              </a:lnSpc>
            </a:pPr>
            <a:r>
              <a:rPr dirty="0" sz="1200" spc="110">
                <a:latin typeface="Tahoma"/>
                <a:cs typeface="Tahoma"/>
              </a:rPr>
              <a:t>O </a:t>
            </a:r>
            <a:r>
              <a:rPr dirty="0" sz="1200" spc="5">
                <a:latin typeface="Tahoma"/>
                <a:cs typeface="Tahoma"/>
              </a:rPr>
              <a:t>desperdício de </a:t>
            </a:r>
            <a:r>
              <a:rPr dirty="0" sz="1200" spc="-10">
                <a:latin typeface="Tahoma"/>
                <a:cs typeface="Tahoma"/>
              </a:rPr>
              <a:t>alimentos,</a:t>
            </a:r>
            <a:r>
              <a:rPr dirty="0" sz="1200" spc="-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representando </a:t>
            </a:r>
            <a:r>
              <a:rPr dirty="0" sz="1200" spc="-15">
                <a:latin typeface="Tahoma"/>
                <a:cs typeface="Tahoma"/>
              </a:rPr>
              <a:t>um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 spc="15">
                <a:latin typeface="Tahoma"/>
                <a:cs typeface="Tahoma"/>
              </a:rPr>
              <a:t>terço </a:t>
            </a:r>
            <a:r>
              <a:rPr dirty="0" sz="1200" spc="-15">
                <a:latin typeface="Tahoma"/>
                <a:cs typeface="Tahoma"/>
              </a:rPr>
              <a:t>da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produção </a:t>
            </a:r>
            <a:r>
              <a:rPr dirty="0" sz="1200" spc="-20">
                <a:latin typeface="Tahoma"/>
                <a:cs typeface="Tahoma"/>
              </a:rPr>
              <a:t>global,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exacerbando </a:t>
            </a:r>
            <a:r>
              <a:rPr dirty="0" sz="1200" spc="-35">
                <a:latin typeface="Tahoma"/>
                <a:cs typeface="Tahoma"/>
              </a:rPr>
              <a:t>a </a:t>
            </a:r>
            <a:r>
              <a:rPr dirty="0" sz="1200" spc="-3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necessidade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terra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contribuindo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para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25">
                <a:latin typeface="Tahoma"/>
                <a:cs typeface="Tahoma"/>
              </a:rPr>
              <a:t>as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emissões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25">
                <a:latin typeface="Tahoma"/>
                <a:cs typeface="Tahoma"/>
              </a:rPr>
              <a:t>gases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15">
                <a:latin typeface="Tahoma"/>
                <a:cs typeface="Tahoma"/>
              </a:rPr>
              <a:t>efeito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estufa.</a:t>
            </a:r>
            <a:endParaRPr sz="1200">
              <a:latin typeface="Tahoma"/>
              <a:cs typeface="Tahoma"/>
            </a:endParaRPr>
          </a:p>
          <a:p>
            <a:pPr algn="just" marL="187325" marR="5080">
              <a:lnSpc>
                <a:spcPct val="114599"/>
              </a:lnSpc>
            </a:pPr>
            <a:r>
              <a:rPr dirty="0" sz="1200" spc="-5">
                <a:latin typeface="Tahoma"/>
                <a:cs typeface="Tahoma"/>
              </a:rPr>
              <a:t>Estratégias </a:t>
            </a:r>
            <a:r>
              <a:rPr dirty="0" sz="1200" spc="10">
                <a:latin typeface="Tahoma"/>
                <a:cs typeface="Tahoma"/>
              </a:rPr>
              <a:t>como </a:t>
            </a:r>
            <a:r>
              <a:rPr dirty="0" sz="1200">
                <a:latin typeface="Tahoma"/>
                <a:cs typeface="Tahoma"/>
              </a:rPr>
              <a:t>redução </a:t>
            </a:r>
            <a:r>
              <a:rPr dirty="0" sz="1200" spc="5">
                <a:latin typeface="Tahoma"/>
                <a:cs typeface="Tahoma"/>
              </a:rPr>
              <a:t>de </a:t>
            </a:r>
            <a:r>
              <a:rPr dirty="0" sz="1200">
                <a:latin typeface="Tahoma"/>
                <a:cs typeface="Tahoma"/>
              </a:rPr>
              <a:t>desperdício, aumento </a:t>
            </a:r>
            <a:r>
              <a:rPr dirty="0" sz="1200" spc="5">
                <a:latin typeface="Tahoma"/>
                <a:cs typeface="Tahoma"/>
              </a:rPr>
              <a:t>de </a:t>
            </a:r>
            <a:r>
              <a:rPr dirty="0" sz="1200">
                <a:latin typeface="Tahoma"/>
                <a:cs typeface="Tahoma"/>
              </a:rPr>
              <a:t>rendimentos </a:t>
            </a:r>
            <a:r>
              <a:rPr dirty="0" sz="1200" spc="-10">
                <a:latin typeface="Tahoma"/>
                <a:cs typeface="Tahoma"/>
              </a:rPr>
              <a:t>agrícolas </a:t>
            </a:r>
            <a:r>
              <a:rPr dirty="0" sz="1200">
                <a:latin typeface="Tahoma"/>
                <a:cs typeface="Tahoma"/>
              </a:rPr>
              <a:t>e </a:t>
            </a:r>
            <a:r>
              <a:rPr dirty="0" sz="1200" spc="5">
                <a:latin typeface="Tahoma"/>
                <a:cs typeface="Tahoma"/>
              </a:rPr>
              <a:t>promoção de </a:t>
            </a:r>
            <a:r>
              <a:rPr dirty="0" sz="1200" spc="1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dietas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35">
                <a:latin typeface="Tahoma"/>
                <a:cs typeface="Tahoma"/>
              </a:rPr>
              <a:t>à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base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plantas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para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atender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35">
                <a:latin typeface="Tahoma"/>
                <a:cs typeface="Tahoma"/>
              </a:rPr>
              <a:t>à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demanda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alimentar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sem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expandir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necessidade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terra. </a:t>
            </a:r>
            <a:r>
              <a:rPr dirty="0" sz="1200" spc="-365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Dificuldades</a:t>
            </a:r>
            <a:r>
              <a:rPr dirty="0" sz="1200" spc="-30">
                <a:latin typeface="Tahoma"/>
                <a:cs typeface="Tahoma"/>
              </a:rPr>
              <a:t> </a:t>
            </a:r>
            <a:r>
              <a:rPr dirty="0" sz="1200" spc="-20">
                <a:latin typeface="Tahoma"/>
                <a:cs typeface="Tahoma"/>
              </a:rPr>
              <a:t>na</a:t>
            </a:r>
            <a:r>
              <a:rPr dirty="0" sz="1200" spc="-3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implementação</a:t>
            </a:r>
            <a:r>
              <a:rPr dirty="0" sz="1200" spc="-2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3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práticas</a:t>
            </a:r>
            <a:r>
              <a:rPr dirty="0" sz="1200" spc="-2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agrícolas</a:t>
            </a:r>
            <a:r>
              <a:rPr dirty="0" sz="1200" spc="-3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2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3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uso</a:t>
            </a:r>
            <a:r>
              <a:rPr dirty="0" sz="1200" spc="-2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da</a:t>
            </a:r>
            <a:r>
              <a:rPr dirty="0" sz="1200" spc="-3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terra,</a:t>
            </a:r>
            <a:r>
              <a:rPr dirty="0" sz="1200" spc="-2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especialmente</a:t>
            </a:r>
            <a:r>
              <a:rPr dirty="0" sz="1200" spc="-3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em</a:t>
            </a:r>
            <a:r>
              <a:rPr dirty="0" sz="1200" spc="-2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países </a:t>
            </a:r>
            <a:r>
              <a:rPr dirty="0" sz="1200" spc="-36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em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desenvolvimento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devido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35">
                <a:latin typeface="Tahoma"/>
                <a:cs typeface="Tahoma"/>
              </a:rPr>
              <a:t>à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corrupção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falta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supervisão.</a:t>
            </a:r>
            <a:endParaRPr sz="1200">
              <a:latin typeface="Tahoma"/>
              <a:cs typeface="Tahoma"/>
            </a:endParaRPr>
          </a:p>
          <a:p>
            <a:pPr algn="just" marL="187325" marR="5080">
              <a:lnSpc>
                <a:spcPct val="114599"/>
              </a:lnSpc>
            </a:pPr>
            <a:r>
              <a:rPr dirty="0" sz="1200" spc="90">
                <a:latin typeface="Tahoma"/>
                <a:cs typeface="Tahoma"/>
              </a:rPr>
              <a:t>A </a:t>
            </a:r>
            <a:r>
              <a:rPr dirty="0" sz="1200" spc="-20">
                <a:latin typeface="Tahoma"/>
                <a:cs typeface="Tahoma"/>
              </a:rPr>
              <a:t>ameaça</a:t>
            </a:r>
            <a:r>
              <a:rPr dirty="0" sz="1200" spc="-15">
                <a:latin typeface="Tahoma"/>
                <a:cs typeface="Tahoma"/>
              </a:rPr>
              <a:t> das </a:t>
            </a:r>
            <a:r>
              <a:rPr dirty="0" sz="1200" spc="-10">
                <a:latin typeface="Tahoma"/>
                <a:cs typeface="Tahoma"/>
              </a:rPr>
              <a:t>mudanças </a:t>
            </a:r>
            <a:r>
              <a:rPr dirty="0" sz="1200">
                <a:latin typeface="Tahoma"/>
                <a:cs typeface="Tahoma"/>
              </a:rPr>
              <a:t>climáticas </a:t>
            </a:r>
            <a:r>
              <a:rPr dirty="0" sz="1200" spc="-10">
                <a:latin typeface="Tahoma"/>
                <a:cs typeface="Tahoma"/>
              </a:rPr>
              <a:t>aos negócios, </a:t>
            </a:r>
            <a:r>
              <a:rPr dirty="0" sz="1200" spc="10">
                <a:latin typeface="Tahoma"/>
                <a:cs typeface="Tahoma"/>
              </a:rPr>
              <a:t>incluindo </a:t>
            </a:r>
            <a:r>
              <a:rPr dirty="0" sz="1200" spc="-5">
                <a:latin typeface="Tahoma"/>
                <a:cs typeface="Tahoma"/>
              </a:rPr>
              <a:t>danos </a:t>
            </a:r>
            <a:r>
              <a:rPr dirty="0" sz="1200" spc="-25">
                <a:latin typeface="Tahoma"/>
                <a:cs typeface="Tahoma"/>
              </a:rPr>
              <a:t>às</a:t>
            </a:r>
            <a:r>
              <a:rPr dirty="0" sz="1200" spc="-2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terras, </a:t>
            </a:r>
            <a:r>
              <a:rPr dirty="0" sz="1200">
                <a:latin typeface="Tahoma"/>
                <a:cs typeface="Tahoma"/>
              </a:rPr>
              <a:t>redução </a:t>
            </a:r>
            <a:r>
              <a:rPr dirty="0" sz="1200" spc="5">
                <a:latin typeface="Tahoma"/>
                <a:cs typeface="Tahoma"/>
              </a:rPr>
              <a:t>dos </a:t>
            </a:r>
            <a:r>
              <a:rPr dirty="0" sz="1200" spc="1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rendimentos</a:t>
            </a:r>
            <a:r>
              <a:rPr dirty="0" sz="1200" spc="-7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das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culturas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prejuízos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aos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lucros.</a:t>
            </a:r>
            <a:endParaRPr sz="1200">
              <a:latin typeface="Tahoma"/>
              <a:cs typeface="Tahoma"/>
            </a:endParaRPr>
          </a:p>
          <a:p>
            <a:pPr algn="just" marL="187325" marR="5080">
              <a:lnSpc>
                <a:spcPct val="114599"/>
              </a:lnSpc>
            </a:pPr>
            <a:r>
              <a:rPr dirty="0" sz="1200" spc="90">
                <a:latin typeface="Tahoma"/>
                <a:cs typeface="Tahoma"/>
              </a:rPr>
              <a:t>A </a:t>
            </a:r>
            <a:r>
              <a:rPr dirty="0" sz="1200">
                <a:latin typeface="Tahoma"/>
                <a:cs typeface="Tahoma"/>
              </a:rPr>
              <a:t>importância </a:t>
            </a:r>
            <a:r>
              <a:rPr dirty="0" sz="1200" spc="-15">
                <a:latin typeface="Tahoma"/>
                <a:cs typeface="Tahoma"/>
              </a:rPr>
              <a:t>da </a:t>
            </a:r>
            <a:r>
              <a:rPr dirty="0" sz="1200">
                <a:latin typeface="Tahoma"/>
                <a:cs typeface="Tahoma"/>
              </a:rPr>
              <a:t>redução </a:t>
            </a:r>
            <a:r>
              <a:rPr dirty="0" sz="1200" spc="-15">
                <a:latin typeface="Tahoma"/>
                <a:cs typeface="Tahoma"/>
              </a:rPr>
              <a:t>das </a:t>
            </a:r>
            <a:r>
              <a:rPr dirty="0" sz="1200" spc="-5">
                <a:latin typeface="Tahoma"/>
                <a:cs typeface="Tahoma"/>
              </a:rPr>
              <a:t>emissões </a:t>
            </a:r>
            <a:r>
              <a:rPr dirty="0" sz="1200" spc="10">
                <a:latin typeface="Tahoma"/>
                <a:cs typeface="Tahoma"/>
              </a:rPr>
              <a:t>por </a:t>
            </a:r>
            <a:r>
              <a:rPr dirty="0" sz="1200" spc="5">
                <a:latin typeface="Tahoma"/>
                <a:cs typeface="Tahoma"/>
              </a:rPr>
              <a:t>meio de </a:t>
            </a:r>
            <a:r>
              <a:rPr dirty="0" sz="1200">
                <a:latin typeface="Tahoma"/>
                <a:cs typeface="Tahoma"/>
              </a:rPr>
              <a:t>melhores </a:t>
            </a:r>
            <a:r>
              <a:rPr dirty="0" sz="1200" spc="-5">
                <a:latin typeface="Tahoma"/>
                <a:cs typeface="Tahoma"/>
              </a:rPr>
              <a:t>práticas </a:t>
            </a:r>
            <a:r>
              <a:rPr dirty="0" sz="1200" spc="5">
                <a:latin typeface="Tahoma"/>
                <a:cs typeface="Tahoma"/>
              </a:rPr>
              <a:t>de </a:t>
            </a:r>
            <a:r>
              <a:rPr dirty="0" sz="1200" spc="-5">
                <a:latin typeface="Tahoma"/>
                <a:cs typeface="Tahoma"/>
              </a:rPr>
              <a:t>gestão </a:t>
            </a:r>
            <a:r>
              <a:rPr dirty="0" sz="1200" spc="5">
                <a:latin typeface="Tahoma"/>
                <a:cs typeface="Tahoma"/>
              </a:rPr>
              <a:t>de </a:t>
            </a:r>
            <a:r>
              <a:rPr dirty="0" sz="1200" spc="-5">
                <a:latin typeface="Tahoma"/>
                <a:cs typeface="Tahoma"/>
              </a:rPr>
              <a:t>terras </a:t>
            </a:r>
            <a:r>
              <a:rPr dirty="0" sz="1200">
                <a:latin typeface="Tahoma"/>
                <a:cs typeface="Tahoma"/>
              </a:rPr>
              <a:t>e </a:t>
            </a:r>
            <a:r>
              <a:rPr dirty="0" sz="1200" spc="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agrícolas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para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enfrentar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os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desafios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das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mudanças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climáticas.</a:t>
            </a:r>
            <a:endParaRPr sz="1200">
              <a:latin typeface="Tahoma"/>
              <a:cs typeface="Tahoma"/>
            </a:endParaRPr>
          </a:p>
        </p:txBody>
      </p: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45948" y="227854"/>
            <a:ext cx="904874" cy="771524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38738" y="220126"/>
            <a:ext cx="2562225" cy="762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87646" y="8351040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5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87646" y="8560590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5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87646" y="8770140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5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87646" y="8979690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5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87646" y="9398790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5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254129" y="1005025"/>
            <a:ext cx="7052309" cy="89325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28575" marR="3385185" indent="-16510">
              <a:lnSpc>
                <a:spcPct val="114599"/>
              </a:lnSpc>
              <a:spcBef>
                <a:spcPts val="100"/>
              </a:spcBef>
            </a:pPr>
            <a:r>
              <a:rPr dirty="0" sz="1200" spc="-50" b="1">
                <a:latin typeface="Tahoma"/>
                <a:cs typeface="Tahoma"/>
              </a:rPr>
              <a:t>P</a:t>
            </a:r>
            <a:r>
              <a:rPr dirty="0" sz="1200" spc="-110" b="1">
                <a:latin typeface="Tahoma"/>
                <a:cs typeface="Tahoma"/>
              </a:rPr>
              <a:t>a</a:t>
            </a:r>
            <a:r>
              <a:rPr dirty="0" sz="1200" spc="-75" b="1">
                <a:latin typeface="Tahoma"/>
                <a:cs typeface="Tahoma"/>
              </a:rPr>
              <a:t>r</a:t>
            </a:r>
            <a:r>
              <a:rPr dirty="0" sz="1200" spc="-110" b="1">
                <a:latin typeface="Tahoma"/>
                <a:cs typeface="Tahoma"/>
              </a:rPr>
              <a:t>a</a:t>
            </a:r>
            <a:r>
              <a:rPr dirty="0" sz="1200" spc="-130" b="1">
                <a:latin typeface="Tahoma"/>
                <a:cs typeface="Tahoma"/>
              </a:rPr>
              <a:t>: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50" b="1">
                <a:latin typeface="Tahoma"/>
                <a:cs typeface="Tahoma"/>
              </a:rPr>
              <a:t>P</a:t>
            </a:r>
            <a:r>
              <a:rPr dirty="0" sz="1200" spc="-75" b="1">
                <a:latin typeface="Tahoma"/>
                <a:cs typeface="Tahoma"/>
              </a:rPr>
              <a:t>r</a:t>
            </a:r>
            <a:r>
              <a:rPr dirty="0" sz="1200" spc="-60" b="1">
                <a:latin typeface="Tahoma"/>
                <a:cs typeface="Tahoma"/>
              </a:rPr>
              <a:t>i</a:t>
            </a:r>
            <a:r>
              <a:rPr dirty="0" sz="1200" spc="-95" b="1">
                <a:latin typeface="Tahoma"/>
                <a:cs typeface="Tahoma"/>
              </a:rPr>
              <a:t>n</a:t>
            </a:r>
            <a:r>
              <a:rPr dirty="0" sz="1200" spc="-55" b="1">
                <a:latin typeface="Tahoma"/>
                <a:cs typeface="Tahoma"/>
              </a:rPr>
              <a:t>c</a:t>
            </a:r>
            <a:r>
              <a:rPr dirty="0" sz="1200" spc="-60" b="1">
                <a:latin typeface="Tahoma"/>
                <a:cs typeface="Tahoma"/>
              </a:rPr>
              <a:t>i</a:t>
            </a:r>
            <a:r>
              <a:rPr dirty="0" sz="1200" spc="-75" b="1">
                <a:latin typeface="Tahoma"/>
                <a:cs typeface="Tahoma"/>
              </a:rPr>
              <a:t>p</a:t>
            </a:r>
            <a:r>
              <a:rPr dirty="0" sz="1200" spc="-110" b="1">
                <a:latin typeface="Tahoma"/>
                <a:cs typeface="Tahoma"/>
              </a:rPr>
              <a:t>a</a:t>
            </a:r>
            <a:r>
              <a:rPr dirty="0" sz="1200" spc="-60" b="1">
                <a:latin typeface="Tahoma"/>
                <a:cs typeface="Tahoma"/>
              </a:rPr>
              <a:t>i</a:t>
            </a:r>
            <a:r>
              <a:rPr dirty="0" sz="1200" spc="-95" b="1">
                <a:latin typeface="Tahoma"/>
                <a:cs typeface="Tahoma"/>
              </a:rPr>
              <a:t>s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b="1">
                <a:latin typeface="Tahoma"/>
                <a:cs typeface="Tahoma"/>
              </a:rPr>
              <a:t>N</a:t>
            </a:r>
            <a:r>
              <a:rPr dirty="0" sz="1200" spc="-75" b="1">
                <a:latin typeface="Tahoma"/>
                <a:cs typeface="Tahoma"/>
              </a:rPr>
              <a:t>e</a:t>
            </a:r>
            <a:r>
              <a:rPr dirty="0" sz="1200" spc="-125" b="1">
                <a:latin typeface="Tahoma"/>
                <a:cs typeface="Tahoma"/>
              </a:rPr>
              <a:t>g</a:t>
            </a:r>
            <a:r>
              <a:rPr dirty="0" sz="1200" spc="-55" b="1">
                <a:latin typeface="Tahoma"/>
                <a:cs typeface="Tahoma"/>
              </a:rPr>
              <a:t>o</a:t>
            </a:r>
            <a:r>
              <a:rPr dirty="0" sz="1200" spc="-55" b="1">
                <a:latin typeface="Tahoma"/>
                <a:cs typeface="Tahoma"/>
              </a:rPr>
              <a:t>c</a:t>
            </a:r>
            <a:r>
              <a:rPr dirty="0" sz="1200" spc="-60" b="1">
                <a:latin typeface="Tahoma"/>
                <a:cs typeface="Tahoma"/>
              </a:rPr>
              <a:t>i</a:t>
            </a:r>
            <a:r>
              <a:rPr dirty="0" sz="1200" spc="-110" b="1">
                <a:latin typeface="Tahoma"/>
                <a:cs typeface="Tahoma"/>
              </a:rPr>
              <a:t>a</a:t>
            </a:r>
            <a:r>
              <a:rPr dirty="0" sz="1200" spc="-75" b="1">
                <a:latin typeface="Tahoma"/>
                <a:cs typeface="Tahoma"/>
              </a:rPr>
              <a:t>d</a:t>
            </a:r>
            <a:r>
              <a:rPr dirty="0" sz="1200" spc="-55" b="1">
                <a:latin typeface="Tahoma"/>
                <a:cs typeface="Tahoma"/>
              </a:rPr>
              <a:t>o</a:t>
            </a:r>
            <a:r>
              <a:rPr dirty="0" sz="1200" spc="-75" b="1">
                <a:latin typeface="Tahoma"/>
                <a:cs typeface="Tahoma"/>
              </a:rPr>
              <a:t>r</a:t>
            </a:r>
            <a:r>
              <a:rPr dirty="0" sz="1200" spc="-75" b="1">
                <a:latin typeface="Tahoma"/>
                <a:cs typeface="Tahoma"/>
              </a:rPr>
              <a:t>e</a:t>
            </a:r>
            <a:r>
              <a:rPr dirty="0" sz="1200" spc="-95" b="1">
                <a:latin typeface="Tahoma"/>
                <a:cs typeface="Tahoma"/>
              </a:rPr>
              <a:t>s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d</a:t>
            </a:r>
            <a:r>
              <a:rPr dirty="0" sz="1200" spc="-55" b="1">
                <a:latin typeface="Tahoma"/>
                <a:cs typeface="Tahoma"/>
              </a:rPr>
              <a:t>o</a:t>
            </a:r>
            <a:r>
              <a:rPr dirty="0" sz="1200" spc="-95" b="1">
                <a:latin typeface="Tahoma"/>
                <a:cs typeface="Tahoma"/>
              </a:rPr>
              <a:t>s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25" b="1">
                <a:latin typeface="Tahoma"/>
                <a:cs typeface="Tahoma"/>
              </a:rPr>
              <a:t>G</a:t>
            </a:r>
            <a:r>
              <a:rPr dirty="0" sz="1200" spc="-55" b="1">
                <a:latin typeface="Tahoma"/>
                <a:cs typeface="Tahoma"/>
              </a:rPr>
              <a:t>o</a:t>
            </a:r>
            <a:r>
              <a:rPr dirty="0" sz="1200" spc="-65" b="1">
                <a:latin typeface="Tahoma"/>
                <a:cs typeface="Tahoma"/>
              </a:rPr>
              <a:t>v</a:t>
            </a:r>
            <a:r>
              <a:rPr dirty="0" sz="1200" spc="-75" b="1">
                <a:latin typeface="Tahoma"/>
                <a:cs typeface="Tahoma"/>
              </a:rPr>
              <a:t>e</a:t>
            </a:r>
            <a:r>
              <a:rPr dirty="0" sz="1200" spc="-75" b="1">
                <a:latin typeface="Tahoma"/>
                <a:cs typeface="Tahoma"/>
              </a:rPr>
              <a:t>r</a:t>
            </a:r>
            <a:r>
              <a:rPr dirty="0" sz="1200" spc="-95" b="1">
                <a:latin typeface="Tahoma"/>
                <a:cs typeface="Tahoma"/>
              </a:rPr>
              <a:t>n</a:t>
            </a:r>
            <a:r>
              <a:rPr dirty="0" sz="1200" spc="-55" b="1">
                <a:latin typeface="Tahoma"/>
                <a:cs typeface="Tahoma"/>
              </a:rPr>
              <a:t>o</a:t>
            </a:r>
            <a:r>
              <a:rPr dirty="0" sz="1200" spc="-95" b="1">
                <a:latin typeface="Tahoma"/>
                <a:cs typeface="Tahoma"/>
              </a:rPr>
              <a:t>s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60" b="1">
                <a:latin typeface="Tahoma"/>
                <a:cs typeface="Tahoma"/>
              </a:rPr>
              <a:t>M</a:t>
            </a:r>
            <a:r>
              <a:rPr dirty="0" sz="1200" spc="-95" b="1">
                <a:latin typeface="Tahoma"/>
                <a:cs typeface="Tahoma"/>
              </a:rPr>
              <a:t>un</a:t>
            </a:r>
            <a:r>
              <a:rPr dirty="0" sz="1200" spc="-75" b="1">
                <a:latin typeface="Tahoma"/>
                <a:cs typeface="Tahoma"/>
              </a:rPr>
              <a:t>d</a:t>
            </a:r>
            <a:r>
              <a:rPr dirty="0" sz="1200" spc="-60" b="1">
                <a:latin typeface="Tahoma"/>
                <a:cs typeface="Tahoma"/>
              </a:rPr>
              <a:t>i</a:t>
            </a:r>
            <a:r>
              <a:rPr dirty="0" sz="1200" spc="-110" b="1">
                <a:latin typeface="Tahoma"/>
                <a:cs typeface="Tahoma"/>
              </a:rPr>
              <a:t>a</a:t>
            </a:r>
            <a:r>
              <a:rPr dirty="0" sz="1200" spc="-60" b="1">
                <a:latin typeface="Tahoma"/>
                <a:cs typeface="Tahoma"/>
              </a:rPr>
              <a:t>i</a:t>
            </a:r>
            <a:r>
              <a:rPr dirty="0" sz="1200" spc="-65" b="1">
                <a:latin typeface="Tahoma"/>
                <a:cs typeface="Tahoma"/>
              </a:rPr>
              <a:t>s  </a:t>
            </a:r>
            <a:r>
              <a:rPr dirty="0" sz="1200" spc="-75" b="1">
                <a:latin typeface="Tahoma"/>
                <a:cs typeface="Tahoma"/>
              </a:rPr>
              <a:t>Assunto: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80" b="1">
                <a:latin typeface="Tahoma"/>
                <a:cs typeface="Tahoma"/>
              </a:rPr>
              <a:t>Preparação</a:t>
            </a:r>
            <a:r>
              <a:rPr dirty="0" sz="1200" spc="-55" b="1">
                <a:latin typeface="Tahoma"/>
                <a:cs typeface="Tahoma"/>
              </a:rPr>
              <a:t> </a:t>
            </a:r>
            <a:r>
              <a:rPr dirty="0" sz="1200" spc="-95" b="1">
                <a:latin typeface="Tahoma"/>
                <a:cs typeface="Tahoma"/>
              </a:rPr>
              <a:t>para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110" b="1">
                <a:latin typeface="Tahoma"/>
                <a:cs typeface="Tahoma"/>
              </a:rPr>
              <a:t>a</a:t>
            </a:r>
            <a:r>
              <a:rPr dirty="0" sz="1200" spc="-55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Cúpula</a:t>
            </a:r>
            <a:r>
              <a:rPr dirty="0" sz="1200" spc="-55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de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55" b="1">
                <a:latin typeface="Tahoma"/>
                <a:cs typeface="Tahoma"/>
              </a:rPr>
              <a:t>Ação </a:t>
            </a:r>
            <a:r>
              <a:rPr dirty="0" sz="1200" spc="-75" b="1">
                <a:latin typeface="Tahoma"/>
                <a:cs typeface="Tahoma"/>
              </a:rPr>
              <a:t>Climática</a:t>
            </a:r>
            <a:endParaRPr sz="1200">
              <a:latin typeface="Tahoma"/>
              <a:cs typeface="Tahoma"/>
            </a:endParaRPr>
          </a:p>
          <a:p>
            <a:pPr algn="just" marL="12700" marR="5080">
              <a:lnSpc>
                <a:spcPct val="114599"/>
              </a:lnSpc>
              <a:spcBef>
                <a:spcPts val="509"/>
              </a:spcBef>
            </a:pPr>
            <a:r>
              <a:rPr dirty="0" sz="1200" spc="-25">
                <a:latin typeface="Tahoma"/>
                <a:cs typeface="Tahoma"/>
              </a:rPr>
              <a:t>Seja </a:t>
            </a:r>
            <a:r>
              <a:rPr dirty="0" sz="1200" spc="5">
                <a:latin typeface="Tahoma"/>
                <a:cs typeface="Tahoma"/>
              </a:rPr>
              <a:t>bem-vindo </a:t>
            </a:r>
            <a:r>
              <a:rPr dirty="0" sz="1200" spc="-35">
                <a:latin typeface="Tahoma"/>
                <a:cs typeface="Tahoma"/>
              </a:rPr>
              <a:t>à </a:t>
            </a:r>
            <a:r>
              <a:rPr dirty="0" sz="1200" spc="10">
                <a:latin typeface="Tahoma"/>
                <a:cs typeface="Tahoma"/>
              </a:rPr>
              <a:t>Cúpula </a:t>
            </a:r>
            <a:r>
              <a:rPr dirty="0" sz="1200" spc="5">
                <a:latin typeface="Tahoma"/>
                <a:cs typeface="Tahoma"/>
              </a:rPr>
              <a:t>de </a:t>
            </a:r>
            <a:r>
              <a:rPr dirty="0" sz="1200" spc="25">
                <a:latin typeface="Tahoma"/>
                <a:cs typeface="Tahoma"/>
              </a:rPr>
              <a:t>Ação </a:t>
            </a:r>
            <a:r>
              <a:rPr dirty="0" sz="1200" spc="-5">
                <a:latin typeface="Tahoma"/>
                <a:cs typeface="Tahoma"/>
              </a:rPr>
              <a:t>Climática. </a:t>
            </a:r>
            <a:r>
              <a:rPr dirty="0" sz="1200" spc="35">
                <a:latin typeface="Tahoma"/>
                <a:cs typeface="Tahoma"/>
              </a:rPr>
              <a:t>Você </a:t>
            </a:r>
            <a:r>
              <a:rPr dirty="0" sz="1200">
                <a:latin typeface="Tahoma"/>
                <a:cs typeface="Tahoma"/>
              </a:rPr>
              <a:t>e líderes </a:t>
            </a:r>
            <a:r>
              <a:rPr dirty="0" sz="1200" spc="5">
                <a:latin typeface="Tahoma"/>
                <a:cs typeface="Tahoma"/>
              </a:rPr>
              <a:t>de </a:t>
            </a:r>
            <a:r>
              <a:rPr dirty="0" sz="1200">
                <a:latin typeface="Tahoma"/>
                <a:cs typeface="Tahoma"/>
              </a:rPr>
              <a:t>todas </a:t>
            </a:r>
            <a:r>
              <a:rPr dirty="0" sz="1200" spc="-25">
                <a:latin typeface="Tahoma"/>
                <a:cs typeface="Tahoma"/>
              </a:rPr>
              <a:t>as </a:t>
            </a:r>
            <a:r>
              <a:rPr dirty="0" sz="1200" spc="-5">
                <a:latin typeface="Tahoma"/>
                <a:cs typeface="Tahoma"/>
              </a:rPr>
              <a:t>partes interessadas </a:t>
            </a:r>
            <a:r>
              <a:rPr dirty="0" sz="1200">
                <a:latin typeface="Tahoma"/>
                <a:cs typeface="Tahoma"/>
              </a:rPr>
              <a:t>foram </a:t>
            </a:r>
            <a:r>
              <a:rPr dirty="0" sz="1200" spc="5">
                <a:latin typeface="Tahoma"/>
                <a:cs typeface="Tahoma"/>
              </a:rPr>
              <a:t> convidados </a:t>
            </a:r>
            <a:r>
              <a:rPr dirty="0" sz="1200" spc="-5">
                <a:latin typeface="Tahoma"/>
                <a:cs typeface="Tahoma"/>
              </a:rPr>
              <a:t>pela </a:t>
            </a:r>
            <a:r>
              <a:rPr dirty="0" sz="1200">
                <a:latin typeface="Tahoma"/>
                <a:cs typeface="Tahoma"/>
              </a:rPr>
              <a:t>Secretária-Geral </a:t>
            </a:r>
            <a:r>
              <a:rPr dirty="0" sz="1200" spc="-15">
                <a:latin typeface="Tahoma"/>
                <a:cs typeface="Tahoma"/>
              </a:rPr>
              <a:t>da </a:t>
            </a:r>
            <a:r>
              <a:rPr dirty="0" sz="1200" spc="105">
                <a:latin typeface="Tahoma"/>
                <a:cs typeface="Tahoma"/>
              </a:rPr>
              <a:t>ONU </a:t>
            </a:r>
            <a:r>
              <a:rPr dirty="0" sz="1200" spc="-15">
                <a:latin typeface="Tahoma"/>
                <a:cs typeface="Tahoma"/>
              </a:rPr>
              <a:t>para </a:t>
            </a:r>
            <a:r>
              <a:rPr dirty="0" sz="1200" spc="-5">
                <a:latin typeface="Tahoma"/>
                <a:cs typeface="Tahoma"/>
              </a:rPr>
              <a:t>trabalhar juntos </a:t>
            </a:r>
            <a:r>
              <a:rPr dirty="0" sz="1200">
                <a:latin typeface="Tahoma"/>
                <a:cs typeface="Tahoma"/>
              </a:rPr>
              <a:t>e </a:t>
            </a:r>
            <a:r>
              <a:rPr dirty="0" sz="1200" spc="-5">
                <a:latin typeface="Tahoma"/>
                <a:cs typeface="Tahoma"/>
              </a:rPr>
              <a:t>abordar </a:t>
            </a:r>
            <a:r>
              <a:rPr dirty="0" sz="1200" spc="5">
                <a:latin typeface="Tahoma"/>
                <a:cs typeface="Tahoma"/>
              </a:rPr>
              <a:t>com </a:t>
            </a:r>
            <a:r>
              <a:rPr dirty="0" sz="1200" spc="15">
                <a:latin typeface="Tahoma"/>
                <a:cs typeface="Tahoma"/>
              </a:rPr>
              <a:t>êxito </a:t>
            </a:r>
            <a:r>
              <a:rPr dirty="0" sz="1200" spc="-25">
                <a:latin typeface="Tahoma"/>
                <a:cs typeface="Tahoma"/>
              </a:rPr>
              <a:t>as </a:t>
            </a:r>
            <a:r>
              <a:rPr dirty="0" sz="1200" spc="-10">
                <a:latin typeface="Tahoma"/>
                <a:cs typeface="Tahoma"/>
              </a:rPr>
              <a:t>mudanças </a:t>
            </a:r>
            <a:r>
              <a:rPr dirty="0" sz="1200" spc="-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climáticas. </a:t>
            </a:r>
            <a:r>
              <a:rPr dirty="0" sz="1200" spc="70">
                <a:latin typeface="Tahoma"/>
                <a:cs typeface="Tahoma"/>
              </a:rPr>
              <a:t>No </a:t>
            </a:r>
            <a:r>
              <a:rPr dirty="0" sz="1200">
                <a:latin typeface="Tahoma"/>
                <a:cs typeface="Tahoma"/>
              </a:rPr>
              <a:t>convite, </a:t>
            </a:r>
            <a:r>
              <a:rPr dirty="0" sz="1200" spc="25">
                <a:latin typeface="Tahoma"/>
                <a:cs typeface="Tahoma"/>
              </a:rPr>
              <a:t>o </a:t>
            </a:r>
            <a:r>
              <a:rPr dirty="0" sz="1200" spc="5">
                <a:latin typeface="Tahoma"/>
                <a:cs typeface="Tahoma"/>
              </a:rPr>
              <a:t>Secretário-Geral </a:t>
            </a:r>
            <a:r>
              <a:rPr dirty="0" sz="1200">
                <a:latin typeface="Tahoma"/>
                <a:cs typeface="Tahoma"/>
              </a:rPr>
              <a:t>ressaltou que </a:t>
            </a:r>
            <a:r>
              <a:rPr dirty="0" sz="1200" spc="-5">
                <a:latin typeface="Tahoma"/>
                <a:cs typeface="Tahoma"/>
              </a:rPr>
              <a:t>estamos </a:t>
            </a:r>
            <a:r>
              <a:rPr dirty="0" sz="1200" spc="5">
                <a:latin typeface="Tahoma"/>
                <a:cs typeface="Tahoma"/>
              </a:rPr>
              <a:t>enfrentando </a:t>
            </a:r>
            <a:r>
              <a:rPr dirty="0" sz="1200" spc="-20">
                <a:latin typeface="Tahoma"/>
                <a:cs typeface="Tahoma"/>
              </a:rPr>
              <a:t>uma </a:t>
            </a:r>
            <a:r>
              <a:rPr dirty="0" sz="1200" spc="5">
                <a:latin typeface="Tahoma"/>
                <a:cs typeface="Tahoma"/>
              </a:rPr>
              <a:t>corrida contra </a:t>
            </a:r>
            <a:r>
              <a:rPr dirty="0" sz="1200" spc="25">
                <a:latin typeface="Tahoma"/>
                <a:cs typeface="Tahoma"/>
              </a:rPr>
              <a:t>o </a:t>
            </a:r>
            <a:r>
              <a:rPr dirty="0" sz="1200" spc="3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tempo, </a:t>
            </a:r>
            <a:r>
              <a:rPr dirty="0" sz="1200" spc="-25">
                <a:latin typeface="Tahoma"/>
                <a:cs typeface="Tahoma"/>
              </a:rPr>
              <a:t>mas </a:t>
            </a:r>
            <a:r>
              <a:rPr dirty="0" sz="1200">
                <a:latin typeface="Tahoma"/>
                <a:cs typeface="Tahoma"/>
              </a:rPr>
              <a:t>é </a:t>
            </a:r>
            <a:r>
              <a:rPr dirty="0" sz="1200" spc="-20">
                <a:latin typeface="Tahoma"/>
                <a:cs typeface="Tahoma"/>
              </a:rPr>
              <a:t>uma </a:t>
            </a:r>
            <a:r>
              <a:rPr dirty="0" sz="1200" spc="5">
                <a:latin typeface="Tahoma"/>
                <a:cs typeface="Tahoma"/>
              </a:rPr>
              <a:t>corrida </a:t>
            </a:r>
            <a:r>
              <a:rPr dirty="0" sz="1200">
                <a:latin typeface="Tahoma"/>
                <a:cs typeface="Tahoma"/>
              </a:rPr>
              <a:t>que </a:t>
            </a:r>
            <a:r>
              <a:rPr dirty="0" sz="1200" spc="5">
                <a:latin typeface="Tahoma"/>
                <a:cs typeface="Tahoma"/>
              </a:rPr>
              <a:t>podemos </a:t>
            </a:r>
            <a:r>
              <a:rPr dirty="0" sz="1200" spc="-5">
                <a:latin typeface="Tahoma"/>
                <a:cs typeface="Tahoma"/>
              </a:rPr>
              <a:t>vencer. </a:t>
            </a:r>
            <a:r>
              <a:rPr dirty="0" sz="1200" spc="90">
                <a:latin typeface="Tahoma"/>
                <a:cs typeface="Tahoma"/>
              </a:rPr>
              <a:t>A </a:t>
            </a:r>
            <a:r>
              <a:rPr dirty="0" sz="1200" spc="5">
                <a:latin typeface="Tahoma"/>
                <a:cs typeface="Tahoma"/>
              </a:rPr>
              <a:t>ciência </a:t>
            </a:r>
            <a:r>
              <a:rPr dirty="0" sz="1200">
                <a:latin typeface="Tahoma"/>
                <a:cs typeface="Tahoma"/>
              </a:rPr>
              <a:t>é </a:t>
            </a:r>
            <a:r>
              <a:rPr dirty="0" sz="1200" spc="-30">
                <a:latin typeface="Tahoma"/>
                <a:cs typeface="Tahoma"/>
              </a:rPr>
              <a:t>clara: </a:t>
            </a:r>
            <a:r>
              <a:rPr dirty="0" sz="1200" spc="-5">
                <a:latin typeface="Tahoma"/>
                <a:cs typeface="Tahoma"/>
              </a:rPr>
              <a:t>qualquer </a:t>
            </a:r>
            <a:r>
              <a:rPr dirty="0" sz="1200">
                <a:latin typeface="Tahoma"/>
                <a:cs typeface="Tahoma"/>
              </a:rPr>
              <a:t>aumento </a:t>
            </a:r>
            <a:r>
              <a:rPr dirty="0" sz="1200" spc="5">
                <a:latin typeface="Tahoma"/>
                <a:cs typeface="Tahoma"/>
              </a:rPr>
              <a:t>de </a:t>
            </a:r>
            <a:r>
              <a:rPr dirty="0" sz="1200" spc="-5">
                <a:latin typeface="Tahoma"/>
                <a:cs typeface="Tahoma"/>
              </a:rPr>
              <a:t>temperatura </a:t>
            </a:r>
            <a:r>
              <a:rPr dirty="0" sz="120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acima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1,5°C</a:t>
            </a:r>
            <a:r>
              <a:rPr dirty="0" sz="1200" spc="-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terá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consequências</a:t>
            </a:r>
            <a:r>
              <a:rPr dirty="0" sz="1200" spc="-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irreversíveis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nos</a:t>
            </a:r>
            <a:r>
              <a:rPr dirty="0" sz="1200" spc="-5">
                <a:latin typeface="Tahoma"/>
                <a:cs typeface="Tahoma"/>
              </a:rPr>
              <a:t> ecossistemas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que</a:t>
            </a:r>
            <a:r>
              <a:rPr dirty="0" sz="1200" spc="-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nos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sustentam.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 spc="70">
                <a:latin typeface="Tahoma"/>
                <a:cs typeface="Tahoma"/>
              </a:rPr>
              <a:t>No</a:t>
            </a:r>
            <a:r>
              <a:rPr dirty="0" sz="1200" spc="-5">
                <a:latin typeface="Tahoma"/>
                <a:cs typeface="Tahoma"/>
              </a:rPr>
              <a:t> entanto,</a:t>
            </a:r>
            <a:r>
              <a:rPr dirty="0" sz="1200" spc="-10">
                <a:latin typeface="Tahoma"/>
                <a:cs typeface="Tahoma"/>
              </a:rPr>
              <a:t> ainda </a:t>
            </a:r>
            <a:r>
              <a:rPr dirty="0" sz="1200" spc="-360">
                <a:latin typeface="Tahoma"/>
                <a:cs typeface="Tahoma"/>
              </a:rPr>
              <a:t> </a:t>
            </a:r>
            <a:r>
              <a:rPr dirty="0" sz="1200" spc="-20">
                <a:latin typeface="Tahoma"/>
                <a:cs typeface="Tahoma"/>
              </a:rPr>
              <a:t>há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tempo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para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30">
                <a:latin typeface="Tahoma"/>
                <a:cs typeface="Tahoma"/>
              </a:rPr>
              <a:t>agir,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25">
                <a:latin typeface="Tahoma"/>
                <a:cs typeface="Tahoma"/>
              </a:rPr>
              <a:t>mas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isso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exigirá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mudanças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fundamentais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em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15">
                <a:latin typeface="Tahoma"/>
                <a:cs typeface="Tahoma"/>
              </a:rPr>
              <a:t>todos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os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aspectos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da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sociedade.</a:t>
            </a:r>
            <a:endParaRPr sz="1200">
              <a:latin typeface="Tahoma"/>
              <a:cs typeface="Tahoma"/>
            </a:endParaRPr>
          </a:p>
          <a:p>
            <a:pPr algn="just" marL="12700" marR="5080">
              <a:lnSpc>
                <a:spcPct val="114599"/>
              </a:lnSpc>
            </a:pPr>
            <a:r>
              <a:rPr dirty="0" sz="1200" spc="110">
                <a:latin typeface="Tahoma"/>
                <a:cs typeface="Tahoma"/>
              </a:rPr>
              <a:t>O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objetivo</a:t>
            </a:r>
            <a:r>
              <a:rPr dirty="0" sz="1200" spc="-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principal</a:t>
            </a:r>
            <a:r>
              <a:rPr dirty="0" sz="1200" spc="-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da</a:t>
            </a:r>
            <a:r>
              <a:rPr dirty="0" sz="1200" spc="-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cúpula</a:t>
            </a:r>
            <a:r>
              <a:rPr dirty="0" sz="1200" spc="-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é</a:t>
            </a:r>
            <a:r>
              <a:rPr dirty="0" sz="1200" spc="-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criar</a:t>
            </a:r>
            <a:r>
              <a:rPr dirty="0" sz="1200" spc="-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um</a:t>
            </a:r>
            <a:r>
              <a:rPr dirty="0" sz="1200" spc="-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plano</a:t>
            </a:r>
            <a:r>
              <a:rPr dirty="0" sz="1200" spc="-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para</a:t>
            </a:r>
            <a:r>
              <a:rPr dirty="0" sz="1200" spc="-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limitar</a:t>
            </a:r>
            <a:r>
              <a:rPr dirty="0" sz="1200" spc="-5">
                <a:latin typeface="Tahoma"/>
                <a:cs typeface="Tahoma"/>
              </a:rPr>
              <a:t> </a:t>
            </a:r>
            <a:r>
              <a:rPr dirty="0" sz="1200" spc="25">
                <a:latin typeface="Tahoma"/>
                <a:cs typeface="Tahoma"/>
              </a:rPr>
              <a:t>o</a:t>
            </a:r>
            <a:r>
              <a:rPr dirty="0" sz="1200" spc="-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aquecimento</a:t>
            </a:r>
            <a:r>
              <a:rPr dirty="0" sz="1200" spc="-5">
                <a:latin typeface="Tahoma"/>
                <a:cs typeface="Tahoma"/>
              </a:rPr>
              <a:t> global 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 spc="-5">
                <a:latin typeface="Tahoma"/>
                <a:cs typeface="Tahoma"/>
              </a:rPr>
              <a:t> menos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5">
                <a:latin typeface="Tahoma"/>
                <a:cs typeface="Tahoma"/>
              </a:rPr>
              <a:t> </a:t>
            </a:r>
            <a:r>
              <a:rPr dirty="0" sz="1200" spc="15">
                <a:latin typeface="Tahoma"/>
                <a:cs typeface="Tahoma"/>
              </a:rPr>
              <a:t>2°C</a:t>
            </a:r>
            <a:r>
              <a:rPr dirty="0" sz="1200" spc="-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acima </a:t>
            </a:r>
            <a:r>
              <a:rPr dirty="0" sz="1200" spc="-36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dos</a:t>
            </a:r>
            <a:r>
              <a:rPr dirty="0" sz="1200" spc="-4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níveis</a:t>
            </a:r>
            <a:r>
              <a:rPr dirty="0" sz="1200" spc="-4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pré-industriais,</a:t>
            </a:r>
            <a:r>
              <a:rPr dirty="0" sz="1200" spc="-4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buscando</a:t>
            </a:r>
            <a:r>
              <a:rPr dirty="0" sz="1200" spc="-4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alcançar</a:t>
            </a:r>
            <a:r>
              <a:rPr dirty="0" sz="1200" spc="-4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1,5°C,</a:t>
            </a:r>
            <a:r>
              <a:rPr dirty="0" sz="1200" spc="-40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conforme</a:t>
            </a:r>
            <a:r>
              <a:rPr dirty="0" sz="1200" spc="-4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estabelecido</a:t>
            </a:r>
            <a:r>
              <a:rPr dirty="0" sz="1200" spc="-40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no</a:t>
            </a:r>
            <a:r>
              <a:rPr dirty="0" sz="1200" spc="-40">
                <a:latin typeface="Tahoma"/>
                <a:cs typeface="Tahoma"/>
              </a:rPr>
              <a:t> </a:t>
            </a:r>
            <a:r>
              <a:rPr dirty="0" sz="1200" spc="30">
                <a:latin typeface="Tahoma"/>
                <a:cs typeface="Tahoma"/>
              </a:rPr>
              <a:t>Acordo</a:t>
            </a:r>
            <a:r>
              <a:rPr dirty="0" sz="1200" spc="-40">
                <a:latin typeface="Tahoma"/>
                <a:cs typeface="Tahoma"/>
              </a:rPr>
              <a:t> </a:t>
            </a:r>
            <a:r>
              <a:rPr dirty="0" sz="1200" spc="15">
                <a:latin typeface="Tahoma"/>
                <a:cs typeface="Tahoma"/>
              </a:rPr>
              <a:t>Climático</a:t>
            </a:r>
            <a:r>
              <a:rPr dirty="0" sz="1200" spc="-4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4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Paris. </a:t>
            </a:r>
            <a:r>
              <a:rPr dirty="0" sz="1200" spc="-365">
                <a:latin typeface="Tahoma"/>
                <a:cs typeface="Tahoma"/>
              </a:rPr>
              <a:t> </a:t>
            </a:r>
            <a:r>
              <a:rPr dirty="0" sz="1200" spc="35">
                <a:latin typeface="Tahoma"/>
                <a:cs typeface="Tahoma"/>
              </a:rPr>
              <a:t>As </a:t>
            </a:r>
            <a:r>
              <a:rPr dirty="0" sz="1200">
                <a:latin typeface="Tahoma"/>
                <a:cs typeface="Tahoma"/>
              </a:rPr>
              <a:t>evidências </a:t>
            </a:r>
            <a:r>
              <a:rPr dirty="0" sz="1200" spc="5">
                <a:latin typeface="Tahoma"/>
                <a:cs typeface="Tahoma"/>
              </a:rPr>
              <a:t>científicas </a:t>
            </a:r>
            <a:r>
              <a:rPr dirty="0" sz="1200" spc="-10">
                <a:latin typeface="Tahoma"/>
                <a:cs typeface="Tahoma"/>
              </a:rPr>
              <a:t>são </a:t>
            </a:r>
            <a:r>
              <a:rPr dirty="0" sz="1200" spc="-25">
                <a:latin typeface="Tahoma"/>
                <a:cs typeface="Tahoma"/>
              </a:rPr>
              <a:t>claras: </a:t>
            </a:r>
            <a:r>
              <a:rPr dirty="0" sz="1200" spc="-10">
                <a:latin typeface="Tahoma"/>
                <a:cs typeface="Tahoma"/>
              </a:rPr>
              <a:t>ultrapassar esse </a:t>
            </a:r>
            <a:r>
              <a:rPr dirty="0" sz="1200" spc="5">
                <a:latin typeface="Tahoma"/>
                <a:cs typeface="Tahoma"/>
              </a:rPr>
              <a:t>limite </a:t>
            </a:r>
            <a:r>
              <a:rPr dirty="0" sz="1200">
                <a:latin typeface="Tahoma"/>
                <a:cs typeface="Tahoma"/>
              </a:rPr>
              <a:t>terá impactos </a:t>
            </a:r>
            <a:r>
              <a:rPr dirty="0" sz="1200" spc="5">
                <a:latin typeface="Tahoma"/>
                <a:cs typeface="Tahoma"/>
              </a:rPr>
              <a:t>catastróficos </a:t>
            </a:r>
            <a:r>
              <a:rPr dirty="0" sz="1200" spc="-10">
                <a:latin typeface="Tahoma"/>
                <a:cs typeface="Tahoma"/>
              </a:rPr>
              <a:t>em </a:t>
            </a:r>
            <a:r>
              <a:rPr dirty="0" sz="1200">
                <a:latin typeface="Tahoma"/>
                <a:cs typeface="Tahoma"/>
              </a:rPr>
              <a:t>todas </a:t>
            </a:r>
            <a:r>
              <a:rPr dirty="0" sz="1200" spc="-25">
                <a:latin typeface="Tahoma"/>
                <a:cs typeface="Tahoma"/>
              </a:rPr>
              <a:t>as </a:t>
            </a:r>
            <a:r>
              <a:rPr dirty="0" sz="1200" spc="-2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nações,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ameaçando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25">
                <a:latin typeface="Tahoma"/>
                <a:cs typeface="Tahoma"/>
              </a:rPr>
              <a:t>saúde,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prosperidade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vida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das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20">
                <a:latin typeface="Tahoma"/>
                <a:cs typeface="Tahoma"/>
              </a:rPr>
              <a:t>pessoas.</a:t>
            </a:r>
            <a:endParaRPr sz="1200">
              <a:latin typeface="Tahoma"/>
              <a:cs typeface="Tahoma"/>
            </a:endParaRPr>
          </a:p>
          <a:p>
            <a:pPr algn="just" marL="12700" marR="5080">
              <a:lnSpc>
                <a:spcPct val="114599"/>
              </a:lnSpc>
            </a:pPr>
            <a:r>
              <a:rPr dirty="0" sz="1200" spc="-10">
                <a:latin typeface="Tahoma"/>
                <a:cs typeface="Tahoma"/>
              </a:rPr>
              <a:t>Seu </a:t>
            </a:r>
            <a:r>
              <a:rPr dirty="0" sz="1200">
                <a:latin typeface="Tahoma"/>
                <a:cs typeface="Tahoma"/>
              </a:rPr>
              <a:t>grupo representa 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 spc="-30">
                <a:latin typeface="Tahoma"/>
                <a:cs typeface="Tahoma"/>
              </a:rPr>
              <a:t> </a:t>
            </a:r>
            <a:r>
              <a:rPr dirty="0" sz="1200" spc="15">
                <a:latin typeface="Tahoma"/>
                <a:cs typeface="Tahoma"/>
              </a:rPr>
              <a:t>voz </a:t>
            </a:r>
            <a:r>
              <a:rPr dirty="0" sz="1200">
                <a:latin typeface="Tahoma"/>
                <a:cs typeface="Tahoma"/>
              </a:rPr>
              <a:t>pública </a:t>
            </a:r>
            <a:r>
              <a:rPr dirty="0" sz="1200" spc="-20">
                <a:latin typeface="Tahoma"/>
                <a:cs typeface="Tahoma"/>
              </a:rPr>
              <a:t>global,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incluindo </a:t>
            </a:r>
            <a:r>
              <a:rPr dirty="0" sz="1200">
                <a:latin typeface="Tahoma"/>
                <a:cs typeface="Tahoma"/>
              </a:rPr>
              <a:t>ministérios </a:t>
            </a:r>
            <a:r>
              <a:rPr dirty="0" sz="1200" spc="-5">
                <a:latin typeface="Tahoma"/>
                <a:cs typeface="Tahoma"/>
              </a:rPr>
              <a:t>governamentais </a:t>
            </a:r>
            <a:r>
              <a:rPr dirty="0" sz="1200" spc="-15">
                <a:latin typeface="Tahoma"/>
                <a:cs typeface="Tahoma"/>
              </a:rPr>
              <a:t>das </a:t>
            </a:r>
            <a:r>
              <a:rPr dirty="0" sz="1200">
                <a:latin typeface="Tahoma"/>
                <a:cs typeface="Tahoma"/>
              </a:rPr>
              <a:t>nações </a:t>
            </a:r>
            <a:r>
              <a:rPr dirty="0" sz="1200" spc="-15">
                <a:latin typeface="Tahoma"/>
                <a:cs typeface="Tahoma"/>
              </a:rPr>
              <a:t>mais 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poluentes </a:t>
            </a:r>
            <a:r>
              <a:rPr dirty="0" sz="1200">
                <a:latin typeface="Tahoma"/>
                <a:cs typeface="Tahoma"/>
              </a:rPr>
              <a:t>e </a:t>
            </a:r>
            <a:r>
              <a:rPr dirty="0" sz="1200" spc="-5">
                <a:latin typeface="Tahoma"/>
                <a:cs typeface="Tahoma"/>
              </a:rPr>
              <a:t>aqueles </a:t>
            </a:r>
            <a:r>
              <a:rPr dirty="0" sz="1200">
                <a:latin typeface="Tahoma"/>
                <a:cs typeface="Tahoma"/>
              </a:rPr>
              <a:t>que estão </a:t>
            </a:r>
            <a:r>
              <a:rPr dirty="0" sz="1200" spc="5">
                <a:latin typeface="Tahoma"/>
                <a:cs typeface="Tahoma"/>
              </a:rPr>
              <a:t>comprometidos </a:t>
            </a:r>
            <a:r>
              <a:rPr dirty="0" sz="1200" spc="-10">
                <a:latin typeface="Tahoma"/>
                <a:cs typeface="Tahoma"/>
              </a:rPr>
              <a:t>em </a:t>
            </a:r>
            <a:r>
              <a:rPr dirty="0" sz="1200" spc="5">
                <a:latin typeface="Tahoma"/>
                <a:cs typeface="Tahoma"/>
              </a:rPr>
              <a:t>reduzir </a:t>
            </a:r>
            <a:r>
              <a:rPr dirty="0" sz="1200" spc="-5">
                <a:latin typeface="Tahoma"/>
                <a:cs typeface="Tahoma"/>
              </a:rPr>
              <a:t>rapidamente </a:t>
            </a:r>
            <a:r>
              <a:rPr dirty="0" sz="1200" spc="-20">
                <a:latin typeface="Tahoma"/>
                <a:cs typeface="Tahoma"/>
              </a:rPr>
              <a:t>suas </a:t>
            </a:r>
            <a:r>
              <a:rPr dirty="0" sz="1200" spc="-15">
                <a:latin typeface="Tahoma"/>
                <a:cs typeface="Tahoma"/>
              </a:rPr>
              <a:t>emissões. </a:t>
            </a:r>
            <a:r>
              <a:rPr dirty="0" sz="1200" spc="-10">
                <a:latin typeface="Tahoma"/>
                <a:cs typeface="Tahoma"/>
              </a:rPr>
              <a:t>Também </a:t>
            </a:r>
            <a:r>
              <a:rPr dirty="0" sz="1200" spc="-20">
                <a:latin typeface="Tahoma"/>
                <a:cs typeface="Tahoma"/>
              </a:rPr>
              <a:t>há </a:t>
            </a:r>
            <a:r>
              <a:rPr dirty="0" sz="1200" spc="-1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representantes</a:t>
            </a:r>
            <a:r>
              <a:rPr dirty="0" sz="1200" spc="-5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5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grupos</a:t>
            </a:r>
            <a:r>
              <a:rPr dirty="0" sz="1200" spc="-5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governamentais</a:t>
            </a:r>
            <a:r>
              <a:rPr dirty="0" sz="1200" spc="-5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internacionais,</a:t>
            </a:r>
            <a:r>
              <a:rPr dirty="0" sz="1200" spc="-50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como</a:t>
            </a:r>
            <a:r>
              <a:rPr dirty="0" sz="1200" spc="-50">
                <a:latin typeface="Tahoma"/>
                <a:cs typeface="Tahoma"/>
              </a:rPr>
              <a:t> </a:t>
            </a:r>
            <a:r>
              <a:rPr dirty="0" sz="1200" spc="-25">
                <a:latin typeface="Tahoma"/>
                <a:cs typeface="Tahoma"/>
              </a:rPr>
              <a:t>as</a:t>
            </a:r>
            <a:r>
              <a:rPr dirty="0" sz="1200" spc="-50">
                <a:latin typeface="Tahoma"/>
                <a:cs typeface="Tahoma"/>
              </a:rPr>
              <a:t> </a:t>
            </a:r>
            <a:r>
              <a:rPr dirty="0" sz="1200" spc="15">
                <a:latin typeface="Tahoma"/>
                <a:cs typeface="Tahoma"/>
              </a:rPr>
              <a:t>Nações</a:t>
            </a:r>
            <a:r>
              <a:rPr dirty="0" sz="1200" spc="-5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Unidas.</a:t>
            </a:r>
            <a:r>
              <a:rPr dirty="0" sz="1200" spc="-5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Esta</a:t>
            </a:r>
            <a:r>
              <a:rPr dirty="0" sz="1200" spc="-5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aliança</a:t>
            </a:r>
            <a:r>
              <a:rPr dirty="0" sz="1200" spc="-5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tem</a:t>
            </a:r>
            <a:r>
              <a:rPr dirty="0" sz="1200" spc="-50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como </a:t>
            </a:r>
            <a:r>
              <a:rPr dirty="0" sz="1200" spc="-365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objetivo </a:t>
            </a:r>
            <a:r>
              <a:rPr dirty="0" sz="1200" spc="-5">
                <a:latin typeface="Tahoma"/>
                <a:cs typeface="Tahoma"/>
              </a:rPr>
              <a:t>preservar </a:t>
            </a:r>
            <a:r>
              <a:rPr dirty="0" sz="1200" spc="25">
                <a:latin typeface="Tahoma"/>
                <a:cs typeface="Tahoma"/>
              </a:rPr>
              <a:t>o </a:t>
            </a:r>
            <a:r>
              <a:rPr dirty="0" sz="1200" spc="-5">
                <a:latin typeface="Tahoma"/>
                <a:cs typeface="Tahoma"/>
              </a:rPr>
              <a:t>bem-estar </a:t>
            </a:r>
            <a:r>
              <a:rPr dirty="0" sz="1200" spc="10">
                <a:latin typeface="Tahoma"/>
                <a:cs typeface="Tahoma"/>
              </a:rPr>
              <a:t>econômico </a:t>
            </a:r>
            <a:r>
              <a:rPr dirty="0" sz="1200">
                <a:latin typeface="Tahoma"/>
                <a:cs typeface="Tahoma"/>
              </a:rPr>
              <a:t>e </a:t>
            </a:r>
            <a:r>
              <a:rPr dirty="0" sz="1200" spc="-35">
                <a:latin typeface="Tahoma"/>
                <a:cs typeface="Tahoma"/>
              </a:rPr>
              <a:t>a </a:t>
            </a:r>
            <a:r>
              <a:rPr dirty="0" sz="1200">
                <a:latin typeface="Tahoma"/>
                <a:cs typeface="Tahoma"/>
              </a:rPr>
              <a:t>estabilidade </a:t>
            </a:r>
            <a:r>
              <a:rPr dirty="0" sz="1200" spc="5">
                <a:latin typeface="Tahoma"/>
                <a:cs typeface="Tahoma"/>
              </a:rPr>
              <a:t>geopolítica de </a:t>
            </a:r>
            <a:r>
              <a:rPr dirty="0" sz="1200">
                <a:latin typeface="Tahoma"/>
                <a:cs typeface="Tahoma"/>
              </a:rPr>
              <a:t>todas </a:t>
            </a:r>
            <a:r>
              <a:rPr dirty="0" sz="1200" spc="-25">
                <a:latin typeface="Tahoma"/>
                <a:cs typeface="Tahoma"/>
              </a:rPr>
              <a:t>as </a:t>
            </a:r>
            <a:r>
              <a:rPr dirty="0" sz="1200">
                <a:latin typeface="Tahoma"/>
                <a:cs typeface="Tahoma"/>
              </a:rPr>
              <a:t>nações durante este </a:t>
            </a:r>
            <a:r>
              <a:rPr dirty="0" sz="1200" spc="5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período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15">
                <a:latin typeface="Tahoma"/>
                <a:cs typeface="Tahoma"/>
              </a:rPr>
              <a:t>crítico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transição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para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25">
                <a:latin typeface="Tahoma"/>
                <a:cs typeface="Tahoma"/>
              </a:rPr>
              <a:t>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próximo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século.</a:t>
            </a:r>
            <a:endParaRPr sz="1200">
              <a:latin typeface="Tahoma"/>
              <a:cs typeface="Tahoma"/>
            </a:endParaRPr>
          </a:p>
          <a:p>
            <a:pPr algn="just" marL="12700" marR="444500">
              <a:lnSpc>
                <a:spcPct val="114599"/>
              </a:lnSpc>
              <a:spcBef>
                <a:spcPts val="505"/>
              </a:spcBef>
            </a:pPr>
            <a:r>
              <a:rPr dirty="0" sz="1200" spc="-100" b="1">
                <a:latin typeface="Tahoma"/>
                <a:cs typeface="Tahoma"/>
              </a:rPr>
              <a:t>Suas</a:t>
            </a:r>
            <a:r>
              <a:rPr dirty="0" sz="1200" spc="-95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prioridades</a:t>
            </a:r>
            <a:r>
              <a:rPr dirty="0" sz="1200" spc="-70" b="1">
                <a:latin typeface="Tahoma"/>
                <a:cs typeface="Tahoma"/>
              </a:rPr>
              <a:t> políticas</a:t>
            </a:r>
            <a:r>
              <a:rPr dirty="0" sz="1200" spc="-65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estão</a:t>
            </a:r>
            <a:r>
              <a:rPr dirty="0" sz="1200" spc="-70" b="1">
                <a:latin typeface="Tahoma"/>
                <a:cs typeface="Tahoma"/>
              </a:rPr>
              <a:t> </a:t>
            </a:r>
            <a:r>
              <a:rPr dirty="0" sz="1200" spc="-85" b="1">
                <a:latin typeface="Tahoma"/>
                <a:cs typeface="Tahoma"/>
              </a:rPr>
              <a:t>listadas</a:t>
            </a:r>
            <a:r>
              <a:rPr dirty="0" sz="1200" spc="-80" b="1">
                <a:latin typeface="Tahoma"/>
                <a:cs typeface="Tahoma"/>
              </a:rPr>
              <a:t> </a:t>
            </a:r>
            <a:r>
              <a:rPr dirty="0" sz="1200" spc="-85" b="1">
                <a:latin typeface="Tahoma"/>
                <a:cs typeface="Tahoma"/>
              </a:rPr>
              <a:t>abaixo.</a:t>
            </a:r>
            <a:r>
              <a:rPr dirty="0" sz="1200" spc="-80" b="1">
                <a:latin typeface="Tahoma"/>
                <a:cs typeface="Tahoma"/>
              </a:rPr>
              <a:t> </a:t>
            </a:r>
            <a:r>
              <a:rPr dirty="0" sz="1200" spc="-30" b="1">
                <a:latin typeface="Tahoma"/>
                <a:cs typeface="Tahoma"/>
              </a:rPr>
              <a:t>No</a:t>
            </a:r>
            <a:r>
              <a:rPr dirty="0" sz="1200" spc="-25" b="1">
                <a:latin typeface="Tahoma"/>
                <a:cs typeface="Tahoma"/>
              </a:rPr>
              <a:t> </a:t>
            </a:r>
            <a:r>
              <a:rPr dirty="0" sz="1200" spc="-80" b="1">
                <a:latin typeface="Tahoma"/>
                <a:cs typeface="Tahoma"/>
              </a:rPr>
              <a:t>entanto,</a:t>
            </a:r>
            <a:r>
              <a:rPr dirty="0" sz="1200" spc="-75" b="1">
                <a:latin typeface="Tahoma"/>
                <a:cs typeface="Tahoma"/>
              </a:rPr>
              <a:t> </a:t>
            </a:r>
            <a:r>
              <a:rPr dirty="0" sz="1200" spc="-60" b="1">
                <a:latin typeface="Tahoma"/>
                <a:cs typeface="Tahoma"/>
              </a:rPr>
              <a:t>você</a:t>
            </a:r>
            <a:r>
              <a:rPr dirty="0" sz="1200" spc="-55" b="1">
                <a:latin typeface="Tahoma"/>
                <a:cs typeface="Tahoma"/>
              </a:rPr>
              <a:t> </a:t>
            </a:r>
            <a:r>
              <a:rPr dirty="0" sz="1200" spc="-100" b="1">
                <a:latin typeface="Tahoma"/>
                <a:cs typeface="Tahoma"/>
              </a:rPr>
              <a:t>também</a:t>
            </a:r>
            <a:r>
              <a:rPr dirty="0" sz="1200" spc="-95" b="1">
                <a:latin typeface="Tahoma"/>
                <a:cs typeface="Tahoma"/>
              </a:rPr>
              <a:t> </a:t>
            </a:r>
            <a:r>
              <a:rPr dirty="0" sz="1200" spc="-70" b="1">
                <a:latin typeface="Tahoma"/>
                <a:cs typeface="Tahoma"/>
              </a:rPr>
              <a:t>pode</a:t>
            </a:r>
            <a:r>
              <a:rPr dirty="0" sz="1200" spc="-65" b="1">
                <a:latin typeface="Tahoma"/>
                <a:cs typeface="Tahoma"/>
              </a:rPr>
              <a:t> </a:t>
            </a:r>
            <a:r>
              <a:rPr dirty="0" sz="1200" spc="-70" b="1">
                <a:latin typeface="Tahoma"/>
                <a:cs typeface="Tahoma"/>
              </a:rPr>
              <a:t>propor</a:t>
            </a:r>
            <a:r>
              <a:rPr dirty="0" sz="1200" spc="-65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ou </a:t>
            </a:r>
            <a:r>
              <a:rPr dirty="0" sz="1200" spc="-70" b="1">
                <a:latin typeface="Tahoma"/>
                <a:cs typeface="Tahoma"/>
              </a:rPr>
              <a:t> </a:t>
            </a:r>
            <a:r>
              <a:rPr dirty="0" sz="1200" spc="-80" b="1">
                <a:latin typeface="Tahoma"/>
                <a:cs typeface="Tahoma"/>
              </a:rPr>
              <a:t>bloquear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85" b="1">
                <a:latin typeface="Tahoma"/>
                <a:cs typeface="Tahoma"/>
              </a:rPr>
              <a:t>qualquer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65" b="1">
                <a:latin typeface="Tahoma"/>
                <a:cs typeface="Tahoma"/>
              </a:rPr>
              <a:t>política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-75" b="1">
                <a:latin typeface="Tahoma"/>
                <a:cs typeface="Tahoma"/>
              </a:rPr>
              <a:t>disponível.</a:t>
            </a:r>
            <a:endParaRPr sz="12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350">
              <a:latin typeface="Tahoma"/>
              <a:cs typeface="Tahoma"/>
            </a:endParaRPr>
          </a:p>
          <a:p>
            <a:pPr algn="just" marL="271145" marR="88900" indent="-139700">
              <a:lnSpc>
                <a:spcPct val="114599"/>
              </a:lnSpc>
              <a:buAutoNum type="arabicPeriod"/>
              <a:tabLst>
                <a:tab pos="271780" algn="l"/>
              </a:tabLst>
            </a:pPr>
            <a:r>
              <a:rPr dirty="0" sz="1200" spc="-5">
                <a:latin typeface="Tahoma"/>
                <a:cs typeface="Tahoma"/>
              </a:rPr>
              <a:t>Subsidiar </a:t>
            </a:r>
            <a:r>
              <a:rPr dirty="0" sz="1200" spc="-35">
                <a:latin typeface="Tahoma"/>
                <a:cs typeface="Tahoma"/>
              </a:rPr>
              <a:t>a </a:t>
            </a:r>
            <a:r>
              <a:rPr dirty="0" sz="1200" spc="-10">
                <a:latin typeface="Tahoma"/>
                <a:cs typeface="Tahoma"/>
              </a:rPr>
              <a:t>energia </a:t>
            </a:r>
            <a:r>
              <a:rPr dirty="0" sz="1200" spc="5">
                <a:latin typeface="Tahoma"/>
                <a:cs typeface="Tahoma"/>
              </a:rPr>
              <a:t>renovável </a:t>
            </a:r>
            <a:r>
              <a:rPr dirty="0" sz="1200" spc="-15">
                <a:latin typeface="Tahoma"/>
                <a:cs typeface="Tahoma"/>
              </a:rPr>
              <a:t>para </a:t>
            </a:r>
            <a:r>
              <a:rPr dirty="0" sz="1200" spc="5">
                <a:latin typeface="Tahoma"/>
                <a:cs typeface="Tahoma"/>
              </a:rPr>
              <a:t>promover </a:t>
            </a:r>
            <a:r>
              <a:rPr dirty="0" sz="1200" spc="-5">
                <a:latin typeface="Tahoma"/>
                <a:cs typeface="Tahoma"/>
              </a:rPr>
              <a:t>seu crescimento, </a:t>
            </a:r>
            <a:r>
              <a:rPr dirty="0" sz="1200" spc="5">
                <a:latin typeface="Tahoma"/>
                <a:cs typeface="Tahoma"/>
              </a:rPr>
              <a:t>considerando </a:t>
            </a:r>
            <a:r>
              <a:rPr dirty="0" sz="1200">
                <a:latin typeface="Tahoma"/>
                <a:cs typeface="Tahoma"/>
              </a:rPr>
              <a:t>tecnologias </a:t>
            </a:r>
            <a:r>
              <a:rPr dirty="0" sz="1200" spc="10">
                <a:latin typeface="Tahoma"/>
                <a:cs typeface="Tahoma"/>
              </a:rPr>
              <a:t>como </a:t>
            </a:r>
            <a:r>
              <a:rPr dirty="0" sz="1200" spc="1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armazenamento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energia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para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garantir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fornecimento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contínuo.</a:t>
            </a:r>
            <a:endParaRPr sz="1200">
              <a:latin typeface="Tahoma"/>
              <a:cs typeface="Tahoma"/>
            </a:endParaRPr>
          </a:p>
          <a:p>
            <a:pPr algn="just" marL="271145" marR="88900" indent="-139700">
              <a:lnSpc>
                <a:spcPct val="114599"/>
              </a:lnSpc>
              <a:buAutoNum type="arabicPeriod"/>
              <a:tabLst>
                <a:tab pos="271780" algn="l"/>
              </a:tabLst>
            </a:pPr>
            <a:r>
              <a:rPr dirty="0" sz="1200" spc="-15">
                <a:latin typeface="Tahoma"/>
                <a:cs typeface="Tahoma"/>
              </a:rPr>
              <a:t>Implementar um </a:t>
            </a:r>
            <a:r>
              <a:rPr dirty="0" sz="1200" spc="10">
                <a:latin typeface="Tahoma"/>
                <a:cs typeface="Tahoma"/>
              </a:rPr>
              <a:t>preço </a:t>
            </a:r>
            <a:r>
              <a:rPr dirty="0" sz="1200" spc="-5">
                <a:latin typeface="Tahoma"/>
                <a:cs typeface="Tahoma"/>
              </a:rPr>
              <a:t>global </a:t>
            </a:r>
            <a:r>
              <a:rPr dirty="0" sz="1200" spc="5">
                <a:latin typeface="Tahoma"/>
                <a:cs typeface="Tahoma"/>
              </a:rPr>
              <a:t>de carbono </a:t>
            </a:r>
            <a:r>
              <a:rPr dirty="0" sz="1200" spc="10">
                <a:latin typeface="Tahoma"/>
                <a:cs typeface="Tahoma"/>
              </a:rPr>
              <a:t>ou </a:t>
            </a:r>
            <a:r>
              <a:rPr dirty="0" sz="1200" spc="-10">
                <a:latin typeface="Tahoma"/>
                <a:cs typeface="Tahoma"/>
              </a:rPr>
              <a:t>taxar </a:t>
            </a:r>
            <a:r>
              <a:rPr dirty="0" sz="1200" spc="5">
                <a:latin typeface="Tahoma"/>
                <a:cs typeface="Tahoma"/>
              </a:rPr>
              <a:t>combustíveis fósseis </a:t>
            </a:r>
            <a:r>
              <a:rPr dirty="0" sz="1200" spc="-15">
                <a:latin typeface="Tahoma"/>
                <a:cs typeface="Tahoma"/>
              </a:rPr>
              <a:t>para </a:t>
            </a:r>
            <a:r>
              <a:rPr dirty="0" sz="1200" spc="5">
                <a:latin typeface="Tahoma"/>
                <a:cs typeface="Tahoma"/>
              </a:rPr>
              <a:t>reduzir </a:t>
            </a:r>
            <a:r>
              <a:rPr dirty="0" sz="1200" spc="-15">
                <a:latin typeface="Tahoma"/>
                <a:cs typeface="Tahoma"/>
              </a:rPr>
              <a:t>emissões, 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enfrentando </a:t>
            </a:r>
            <a:r>
              <a:rPr dirty="0" sz="1200">
                <a:latin typeface="Tahoma"/>
                <a:cs typeface="Tahoma"/>
              </a:rPr>
              <a:t>desafios </a:t>
            </a:r>
            <a:r>
              <a:rPr dirty="0" sz="1200" spc="10">
                <a:latin typeface="Tahoma"/>
                <a:cs typeface="Tahoma"/>
              </a:rPr>
              <a:t>como </a:t>
            </a:r>
            <a:r>
              <a:rPr dirty="0" sz="1200" spc="-35">
                <a:latin typeface="Tahoma"/>
                <a:cs typeface="Tahoma"/>
              </a:rPr>
              <a:t>a </a:t>
            </a:r>
            <a:r>
              <a:rPr dirty="0" sz="1200">
                <a:latin typeface="Tahoma"/>
                <a:cs typeface="Tahoma"/>
              </a:rPr>
              <a:t>dependência </a:t>
            </a:r>
            <a:r>
              <a:rPr dirty="0" sz="1200" spc="-10">
                <a:latin typeface="Tahoma"/>
                <a:cs typeface="Tahoma"/>
              </a:rPr>
              <a:t>atual desses </a:t>
            </a:r>
            <a:r>
              <a:rPr dirty="0" sz="1200" spc="5">
                <a:latin typeface="Tahoma"/>
                <a:cs typeface="Tahoma"/>
              </a:rPr>
              <a:t>combustíveis </a:t>
            </a:r>
            <a:r>
              <a:rPr dirty="0" sz="1200">
                <a:latin typeface="Tahoma"/>
                <a:cs typeface="Tahoma"/>
              </a:rPr>
              <a:t>e </a:t>
            </a:r>
            <a:r>
              <a:rPr dirty="0" sz="1200" spc="5">
                <a:latin typeface="Tahoma"/>
                <a:cs typeface="Tahoma"/>
              </a:rPr>
              <a:t>os custos </a:t>
            </a:r>
            <a:r>
              <a:rPr dirty="0" sz="1200" spc="-5">
                <a:latin typeface="Tahoma"/>
                <a:cs typeface="Tahoma"/>
              </a:rPr>
              <a:t>associados </a:t>
            </a:r>
            <a:r>
              <a:rPr dirty="0" sz="1200" spc="-35">
                <a:latin typeface="Tahoma"/>
                <a:cs typeface="Tahoma"/>
              </a:rPr>
              <a:t>à </a:t>
            </a:r>
            <a:r>
              <a:rPr dirty="0" sz="1200" spc="-3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transição.</a:t>
            </a:r>
            <a:endParaRPr sz="1200">
              <a:latin typeface="Tahoma"/>
              <a:cs typeface="Tahoma"/>
            </a:endParaRPr>
          </a:p>
          <a:p>
            <a:pPr algn="just" marL="271145" marR="89535" indent="-139700">
              <a:lnSpc>
                <a:spcPct val="114599"/>
              </a:lnSpc>
              <a:buAutoNum type="arabicPeriod"/>
              <a:tabLst>
                <a:tab pos="271780" algn="l"/>
              </a:tabLst>
            </a:pPr>
            <a:r>
              <a:rPr dirty="0" sz="1200" spc="5">
                <a:latin typeface="Tahoma"/>
                <a:cs typeface="Tahoma"/>
              </a:rPr>
              <a:t>Reduzir </a:t>
            </a:r>
            <a:r>
              <a:rPr dirty="0" sz="1200" spc="-25">
                <a:latin typeface="Tahoma"/>
                <a:cs typeface="Tahoma"/>
              </a:rPr>
              <a:t>as </a:t>
            </a:r>
            <a:r>
              <a:rPr dirty="0" sz="1200" spc="-5">
                <a:latin typeface="Tahoma"/>
                <a:cs typeface="Tahoma"/>
              </a:rPr>
              <a:t>emissões </a:t>
            </a:r>
            <a:r>
              <a:rPr dirty="0" sz="1200" spc="5">
                <a:latin typeface="Tahoma"/>
                <a:cs typeface="Tahoma"/>
              </a:rPr>
              <a:t>de </a:t>
            </a:r>
            <a:r>
              <a:rPr dirty="0" sz="1200" spc="-25">
                <a:latin typeface="Tahoma"/>
                <a:cs typeface="Tahoma"/>
              </a:rPr>
              <a:t>gases </a:t>
            </a:r>
            <a:r>
              <a:rPr dirty="0" sz="1200" spc="5">
                <a:latin typeface="Tahoma"/>
                <a:cs typeface="Tahoma"/>
              </a:rPr>
              <a:t>de </a:t>
            </a:r>
            <a:r>
              <a:rPr dirty="0" sz="1200" spc="15">
                <a:latin typeface="Tahoma"/>
                <a:cs typeface="Tahoma"/>
              </a:rPr>
              <a:t>efeito </a:t>
            </a:r>
            <a:r>
              <a:rPr dirty="0" sz="1200">
                <a:latin typeface="Tahoma"/>
                <a:cs typeface="Tahoma"/>
              </a:rPr>
              <a:t>estufa </a:t>
            </a:r>
            <a:r>
              <a:rPr dirty="0" sz="1200" spc="-15">
                <a:latin typeface="Tahoma"/>
                <a:cs typeface="Tahoma"/>
              </a:rPr>
              <a:t>além </a:t>
            </a:r>
            <a:r>
              <a:rPr dirty="0" sz="1200" spc="15">
                <a:latin typeface="Tahoma"/>
                <a:cs typeface="Tahoma"/>
              </a:rPr>
              <a:t>do </a:t>
            </a:r>
            <a:r>
              <a:rPr dirty="0" sz="1200" spc="35">
                <a:latin typeface="Tahoma"/>
                <a:cs typeface="Tahoma"/>
              </a:rPr>
              <a:t>CO2, </a:t>
            </a:r>
            <a:r>
              <a:rPr dirty="0" sz="1200" spc="10">
                <a:latin typeface="Tahoma"/>
                <a:cs typeface="Tahoma"/>
              </a:rPr>
              <a:t>como </a:t>
            </a:r>
            <a:r>
              <a:rPr dirty="0" sz="1200">
                <a:latin typeface="Tahoma"/>
                <a:cs typeface="Tahoma"/>
              </a:rPr>
              <a:t>metano e </a:t>
            </a:r>
            <a:r>
              <a:rPr dirty="0" sz="1200" spc="15">
                <a:latin typeface="Tahoma"/>
                <a:cs typeface="Tahoma"/>
              </a:rPr>
              <a:t>óxido </a:t>
            </a:r>
            <a:r>
              <a:rPr dirty="0" sz="1200" spc="-5">
                <a:latin typeface="Tahoma"/>
                <a:cs typeface="Tahoma"/>
              </a:rPr>
              <a:t>nitroso, </a:t>
            </a:r>
            <a:r>
              <a:rPr dirty="0" sz="120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reconhecendo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seu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impacto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significativo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no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aquecimento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global.</a:t>
            </a:r>
            <a:endParaRPr sz="1200">
              <a:latin typeface="Tahoma"/>
              <a:cs typeface="Tahoma"/>
            </a:endParaRPr>
          </a:p>
          <a:p>
            <a:pPr algn="just" marL="271145" marR="88900" indent="-139700">
              <a:lnSpc>
                <a:spcPct val="114599"/>
              </a:lnSpc>
              <a:buAutoNum type="arabicPeriod"/>
              <a:tabLst>
                <a:tab pos="271780" algn="l"/>
              </a:tabLst>
            </a:pPr>
            <a:r>
              <a:rPr dirty="0" sz="1200" spc="10">
                <a:latin typeface="Tahoma"/>
                <a:cs typeface="Tahoma"/>
              </a:rPr>
              <a:t>Combater</a:t>
            </a:r>
            <a:r>
              <a:rPr dirty="0" sz="1200" spc="-30">
                <a:latin typeface="Tahoma"/>
                <a:cs typeface="Tahoma"/>
              </a:rPr>
              <a:t> </a:t>
            </a:r>
            <a:r>
              <a:rPr dirty="0" sz="1200" spc="25">
                <a:latin typeface="Tahoma"/>
                <a:cs typeface="Tahoma"/>
              </a:rPr>
              <a:t>o</a:t>
            </a:r>
            <a:r>
              <a:rPr dirty="0" sz="1200" spc="-3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desmatamento,</a:t>
            </a:r>
            <a:r>
              <a:rPr dirty="0" sz="1200" spc="-3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especialmente</a:t>
            </a:r>
            <a:r>
              <a:rPr dirty="0" sz="1200" spc="-30">
                <a:latin typeface="Tahoma"/>
                <a:cs typeface="Tahoma"/>
              </a:rPr>
              <a:t> </a:t>
            </a:r>
            <a:r>
              <a:rPr dirty="0" sz="1200" spc="-20">
                <a:latin typeface="Tahoma"/>
                <a:cs typeface="Tahoma"/>
              </a:rPr>
              <a:t>nas</a:t>
            </a:r>
            <a:r>
              <a:rPr dirty="0" sz="1200" spc="-3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florestas</a:t>
            </a:r>
            <a:r>
              <a:rPr dirty="0" sz="1200" spc="-3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tropicais,</a:t>
            </a:r>
            <a:r>
              <a:rPr dirty="0" sz="1200" spc="-2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para</a:t>
            </a:r>
            <a:r>
              <a:rPr dirty="0" sz="1200" spc="-3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preservar</a:t>
            </a:r>
            <a:r>
              <a:rPr dirty="0" sz="1200" spc="-30">
                <a:latin typeface="Tahoma"/>
                <a:cs typeface="Tahoma"/>
              </a:rPr>
              <a:t> 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 spc="-3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biodiversidade</a:t>
            </a:r>
            <a:r>
              <a:rPr dirty="0" sz="1200" spc="-3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 </a:t>
            </a:r>
            <a:r>
              <a:rPr dirty="0" sz="1200" spc="-36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garantir </a:t>
            </a:r>
            <a:r>
              <a:rPr dirty="0" sz="1200" spc="-15">
                <a:latin typeface="Tahoma"/>
                <a:cs typeface="Tahoma"/>
              </a:rPr>
              <a:t>segurança </a:t>
            </a:r>
            <a:r>
              <a:rPr dirty="0" sz="1200" spc="-10">
                <a:latin typeface="Tahoma"/>
                <a:cs typeface="Tahoma"/>
              </a:rPr>
              <a:t>hídrica, mesmo </a:t>
            </a:r>
            <a:r>
              <a:rPr dirty="0" sz="1200" spc="5">
                <a:latin typeface="Tahoma"/>
                <a:cs typeface="Tahoma"/>
              </a:rPr>
              <a:t>considerando </a:t>
            </a:r>
            <a:r>
              <a:rPr dirty="0" sz="1200" spc="-35">
                <a:latin typeface="Tahoma"/>
                <a:cs typeface="Tahoma"/>
              </a:rPr>
              <a:t>a </a:t>
            </a:r>
            <a:r>
              <a:rPr dirty="0" sz="1200">
                <a:latin typeface="Tahoma"/>
                <a:cs typeface="Tahoma"/>
              </a:rPr>
              <a:t>redução </a:t>
            </a:r>
            <a:r>
              <a:rPr dirty="0" sz="1200" spc="5">
                <a:latin typeface="Tahoma"/>
                <a:cs typeface="Tahoma"/>
              </a:rPr>
              <a:t>de oportunidades </a:t>
            </a:r>
            <a:r>
              <a:rPr dirty="0" sz="1200" spc="-15">
                <a:latin typeface="Tahoma"/>
                <a:cs typeface="Tahoma"/>
              </a:rPr>
              <a:t>para </a:t>
            </a:r>
            <a:r>
              <a:rPr dirty="0" sz="1200" spc="10">
                <a:latin typeface="Tahoma"/>
                <a:cs typeface="Tahoma"/>
              </a:rPr>
              <a:t>outros </a:t>
            </a:r>
            <a:r>
              <a:rPr dirty="0" sz="1200" spc="-5">
                <a:latin typeface="Tahoma"/>
                <a:cs typeface="Tahoma"/>
              </a:rPr>
              <a:t>usos </a:t>
            </a:r>
            <a:r>
              <a:rPr dirty="0" sz="1200" spc="-15">
                <a:latin typeface="Tahoma"/>
                <a:cs typeface="Tahoma"/>
              </a:rPr>
              <a:t>da 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terra.</a:t>
            </a:r>
            <a:endParaRPr sz="1200">
              <a:latin typeface="Tahoma"/>
              <a:cs typeface="Tahoma"/>
            </a:endParaRPr>
          </a:p>
          <a:p>
            <a:pPr algn="just" marL="271145" marR="88900" indent="-139700">
              <a:lnSpc>
                <a:spcPct val="114599"/>
              </a:lnSpc>
              <a:buAutoNum type="arabicPeriod"/>
              <a:tabLst>
                <a:tab pos="271780" algn="l"/>
              </a:tabLst>
            </a:pPr>
            <a:r>
              <a:rPr dirty="0" sz="1200" spc="10">
                <a:latin typeface="Tahoma"/>
                <a:cs typeface="Tahoma"/>
              </a:rPr>
              <a:t>Avaliar </a:t>
            </a:r>
            <a:r>
              <a:rPr dirty="0" sz="1200" spc="-35">
                <a:latin typeface="Tahoma"/>
                <a:cs typeface="Tahoma"/>
              </a:rPr>
              <a:t>a </a:t>
            </a:r>
            <a:r>
              <a:rPr dirty="0" sz="1200">
                <a:latin typeface="Tahoma"/>
                <a:cs typeface="Tahoma"/>
              </a:rPr>
              <a:t>viabilidade </a:t>
            </a:r>
            <a:r>
              <a:rPr dirty="0" sz="1200" spc="-15">
                <a:latin typeface="Tahoma"/>
                <a:cs typeface="Tahoma"/>
              </a:rPr>
              <a:t>da </a:t>
            </a:r>
            <a:r>
              <a:rPr dirty="0" sz="1200" spc="5">
                <a:latin typeface="Tahoma"/>
                <a:cs typeface="Tahoma"/>
              </a:rPr>
              <a:t>reflorestação </a:t>
            </a:r>
            <a:r>
              <a:rPr dirty="0" sz="1200" spc="-10">
                <a:latin typeface="Tahoma"/>
                <a:cs typeface="Tahoma"/>
              </a:rPr>
              <a:t>em </a:t>
            </a:r>
            <a:r>
              <a:rPr dirty="0" sz="1200" spc="-5">
                <a:latin typeface="Tahoma"/>
                <a:cs typeface="Tahoma"/>
              </a:rPr>
              <a:t>terras </a:t>
            </a:r>
            <a:r>
              <a:rPr dirty="0" sz="1200" spc="-15">
                <a:latin typeface="Tahoma"/>
                <a:cs typeface="Tahoma"/>
              </a:rPr>
              <a:t>degradadas </a:t>
            </a:r>
            <a:r>
              <a:rPr dirty="0" sz="1200" spc="10">
                <a:latin typeface="Tahoma"/>
                <a:cs typeface="Tahoma"/>
              </a:rPr>
              <a:t>como </a:t>
            </a:r>
            <a:r>
              <a:rPr dirty="0" sz="1200" spc="-20">
                <a:latin typeface="Tahoma"/>
                <a:cs typeface="Tahoma"/>
              </a:rPr>
              <a:t>uma </a:t>
            </a:r>
            <a:r>
              <a:rPr dirty="0" sz="1200" spc="-5">
                <a:latin typeface="Tahoma"/>
                <a:cs typeface="Tahoma"/>
              </a:rPr>
              <a:t>estratégia </a:t>
            </a:r>
            <a:r>
              <a:rPr dirty="0" sz="1200" spc="-15">
                <a:latin typeface="Tahoma"/>
                <a:cs typeface="Tahoma"/>
              </a:rPr>
              <a:t>para </a:t>
            </a:r>
            <a:r>
              <a:rPr dirty="0" sz="1200" spc="-5">
                <a:latin typeface="Tahoma"/>
                <a:cs typeface="Tahoma"/>
              </a:rPr>
              <a:t>mitigar </a:t>
            </a:r>
            <a:r>
              <a:rPr dirty="0" sz="120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emissões,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embora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possa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impactar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os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preços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dos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alimentos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exigir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extensas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20">
                <a:latin typeface="Tahoma"/>
                <a:cs typeface="Tahoma"/>
              </a:rPr>
              <a:t>áreas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terra.</a:t>
            </a:r>
            <a:endParaRPr sz="1200">
              <a:latin typeface="Tahoma"/>
              <a:cs typeface="Tahoma"/>
            </a:endParaRPr>
          </a:p>
          <a:p>
            <a:pPr algn="just" marL="243840">
              <a:lnSpc>
                <a:spcPct val="100000"/>
              </a:lnSpc>
              <a:spcBef>
                <a:spcPts val="720"/>
              </a:spcBef>
            </a:pPr>
            <a:r>
              <a:rPr dirty="0" sz="1200" spc="-10" b="1">
                <a:latin typeface="Tahoma"/>
                <a:cs typeface="Tahoma"/>
              </a:rPr>
              <a:t>C</a:t>
            </a:r>
            <a:r>
              <a:rPr dirty="0" sz="1200" spc="-55" b="1">
                <a:latin typeface="Tahoma"/>
                <a:cs typeface="Tahoma"/>
              </a:rPr>
              <a:t>o</a:t>
            </a:r>
            <a:r>
              <a:rPr dirty="0" sz="1200" spc="-95" b="1">
                <a:latin typeface="Tahoma"/>
                <a:cs typeface="Tahoma"/>
              </a:rPr>
              <a:t>n</a:t>
            </a:r>
            <a:r>
              <a:rPr dirty="0" sz="1200" spc="-95" b="1">
                <a:latin typeface="Tahoma"/>
                <a:cs typeface="Tahoma"/>
              </a:rPr>
              <a:t>s</a:t>
            </a:r>
            <a:r>
              <a:rPr dirty="0" sz="1200" spc="-60" b="1">
                <a:latin typeface="Tahoma"/>
                <a:cs typeface="Tahoma"/>
              </a:rPr>
              <a:t>i</a:t>
            </a:r>
            <a:r>
              <a:rPr dirty="0" sz="1200" spc="-75" b="1">
                <a:latin typeface="Tahoma"/>
                <a:cs typeface="Tahoma"/>
              </a:rPr>
              <a:t>d</a:t>
            </a:r>
            <a:r>
              <a:rPr dirty="0" sz="1200" spc="-75" b="1">
                <a:latin typeface="Tahoma"/>
                <a:cs typeface="Tahoma"/>
              </a:rPr>
              <a:t>e</a:t>
            </a:r>
            <a:r>
              <a:rPr dirty="0" sz="1200" spc="-75" b="1">
                <a:latin typeface="Tahoma"/>
                <a:cs typeface="Tahoma"/>
              </a:rPr>
              <a:t>r</a:t>
            </a:r>
            <a:r>
              <a:rPr dirty="0" sz="1200" spc="-110" b="1">
                <a:latin typeface="Tahoma"/>
                <a:cs typeface="Tahoma"/>
              </a:rPr>
              <a:t>a</a:t>
            </a:r>
            <a:r>
              <a:rPr dirty="0" sz="1200" spc="-55" b="1">
                <a:latin typeface="Tahoma"/>
                <a:cs typeface="Tahoma"/>
              </a:rPr>
              <a:t>ç</a:t>
            </a:r>
            <a:r>
              <a:rPr dirty="0" sz="1200" spc="-55" b="1">
                <a:latin typeface="Tahoma"/>
                <a:cs typeface="Tahoma"/>
              </a:rPr>
              <a:t>õ</a:t>
            </a:r>
            <a:r>
              <a:rPr dirty="0" sz="1200" spc="-75" b="1">
                <a:latin typeface="Tahoma"/>
                <a:cs typeface="Tahoma"/>
              </a:rPr>
              <a:t>e</a:t>
            </a:r>
            <a:r>
              <a:rPr dirty="0" sz="1200" spc="-95" b="1">
                <a:latin typeface="Tahoma"/>
                <a:cs typeface="Tahoma"/>
              </a:rPr>
              <a:t>s</a:t>
            </a:r>
            <a:r>
              <a:rPr dirty="0" sz="1200" spc="-60" b="1">
                <a:latin typeface="Tahoma"/>
                <a:cs typeface="Tahoma"/>
              </a:rPr>
              <a:t> </a:t>
            </a:r>
            <a:r>
              <a:rPr dirty="0" sz="1200" spc="10" b="1">
                <a:latin typeface="Tahoma"/>
                <a:cs typeface="Tahoma"/>
              </a:rPr>
              <a:t>A</a:t>
            </a:r>
            <a:r>
              <a:rPr dirty="0" sz="1200" spc="-75" b="1">
                <a:latin typeface="Tahoma"/>
                <a:cs typeface="Tahoma"/>
              </a:rPr>
              <a:t>d</a:t>
            </a:r>
            <a:r>
              <a:rPr dirty="0" sz="1200" spc="-60" b="1">
                <a:latin typeface="Tahoma"/>
                <a:cs typeface="Tahoma"/>
              </a:rPr>
              <a:t>i</a:t>
            </a:r>
            <a:r>
              <a:rPr dirty="0" sz="1200" spc="-55" b="1">
                <a:latin typeface="Tahoma"/>
                <a:cs typeface="Tahoma"/>
              </a:rPr>
              <a:t>c</a:t>
            </a:r>
            <a:r>
              <a:rPr dirty="0" sz="1200" spc="-60" b="1">
                <a:latin typeface="Tahoma"/>
                <a:cs typeface="Tahoma"/>
              </a:rPr>
              <a:t>i</a:t>
            </a:r>
            <a:r>
              <a:rPr dirty="0" sz="1200" spc="-55" b="1">
                <a:latin typeface="Tahoma"/>
                <a:cs typeface="Tahoma"/>
              </a:rPr>
              <a:t>o</a:t>
            </a:r>
            <a:r>
              <a:rPr dirty="0" sz="1200" spc="-95" b="1">
                <a:latin typeface="Tahoma"/>
                <a:cs typeface="Tahoma"/>
              </a:rPr>
              <a:t>n</a:t>
            </a:r>
            <a:r>
              <a:rPr dirty="0" sz="1200" spc="-110" b="1">
                <a:latin typeface="Tahoma"/>
                <a:cs typeface="Tahoma"/>
              </a:rPr>
              <a:t>a</a:t>
            </a:r>
            <a:r>
              <a:rPr dirty="0" sz="1200" spc="-60" b="1">
                <a:latin typeface="Tahoma"/>
                <a:cs typeface="Tahoma"/>
              </a:rPr>
              <a:t>i</a:t>
            </a:r>
            <a:r>
              <a:rPr dirty="0" sz="1200" spc="-95" b="1">
                <a:latin typeface="Tahoma"/>
                <a:cs typeface="Tahoma"/>
              </a:rPr>
              <a:t>s</a:t>
            </a:r>
            <a:endParaRPr sz="1200">
              <a:latin typeface="Tahoma"/>
              <a:cs typeface="Tahoma"/>
            </a:endParaRPr>
          </a:p>
          <a:p>
            <a:pPr algn="just" marL="396875" marR="361950">
              <a:lnSpc>
                <a:spcPct val="114599"/>
              </a:lnSpc>
              <a:spcBef>
                <a:spcPts val="960"/>
              </a:spcBef>
            </a:pPr>
            <a:r>
              <a:rPr dirty="0" sz="1200" spc="15">
                <a:latin typeface="Tahoma"/>
                <a:cs typeface="Tahoma"/>
              </a:rPr>
              <a:t>Mudanças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climáticas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são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reais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principalmente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causadas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pela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queima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combustíveis</a:t>
            </a:r>
            <a:r>
              <a:rPr dirty="0" sz="1200" spc="-6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fósseis. </a:t>
            </a:r>
            <a:r>
              <a:rPr dirty="0" sz="1200" spc="-36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Projeções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indicam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um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aumento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significativo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20">
                <a:latin typeface="Tahoma"/>
                <a:cs typeface="Tahoma"/>
              </a:rPr>
              <a:t>na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população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global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até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15">
                <a:latin typeface="Tahoma"/>
                <a:cs typeface="Tahoma"/>
              </a:rPr>
              <a:t>2100.</a:t>
            </a:r>
            <a:endParaRPr sz="1200">
              <a:latin typeface="Tahoma"/>
              <a:cs typeface="Tahoma"/>
            </a:endParaRPr>
          </a:p>
          <a:p>
            <a:pPr algn="just" marL="396875">
              <a:lnSpc>
                <a:spcPct val="100000"/>
              </a:lnSpc>
              <a:spcBef>
                <a:spcPts val="210"/>
              </a:spcBef>
            </a:pPr>
            <a:r>
              <a:rPr dirty="0" sz="1200" spc="90">
                <a:latin typeface="Tahoma"/>
                <a:cs typeface="Tahoma"/>
              </a:rPr>
              <a:t>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maioria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desse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crescimento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está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10">
                <a:latin typeface="Tahoma"/>
                <a:cs typeface="Tahoma"/>
              </a:rPr>
              <a:t>previsto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para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países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em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desenvolvimento.</a:t>
            </a:r>
            <a:endParaRPr sz="1200">
              <a:latin typeface="Tahoma"/>
              <a:cs typeface="Tahoma"/>
            </a:endParaRPr>
          </a:p>
          <a:p>
            <a:pPr algn="just" marL="396875" marR="213995">
              <a:lnSpc>
                <a:spcPct val="114599"/>
              </a:lnSpc>
            </a:pPr>
            <a:r>
              <a:rPr dirty="0" sz="1200">
                <a:latin typeface="Tahoma"/>
                <a:cs typeface="Tahoma"/>
              </a:rPr>
              <a:t>Países que </a:t>
            </a:r>
            <a:r>
              <a:rPr dirty="0" sz="1200" spc="-10">
                <a:latin typeface="Tahoma"/>
                <a:cs typeface="Tahoma"/>
              </a:rPr>
              <a:t>buscam </a:t>
            </a:r>
            <a:r>
              <a:rPr dirty="0" sz="1200" spc="-15">
                <a:latin typeface="Tahoma"/>
                <a:cs typeface="Tahoma"/>
              </a:rPr>
              <a:t>um </a:t>
            </a:r>
            <a:r>
              <a:rPr dirty="0" sz="1200" spc="5">
                <a:latin typeface="Tahoma"/>
                <a:cs typeface="Tahoma"/>
              </a:rPr>
              <a:t>rápido desenvolvimento </a:t>
            </a:r>
            <a:r>
              <a:rPr dirty="0" sz="1200">
                <a:latin typeface="Tahoma"/>
                <a:cs typeface="Tahoma"/>
              </a:rPr>
              <a:t>econômico, enfrentam desafios </a:t>
            </a:r>
            <a:r>
              <a:rPr dirty="0" sz="1200" spc="10">
                <a:latin typeface="Tahoma"/>
                <a:cs typeface="Tahoma"/>
              </a:rPr>
              <a:t>como </a:t>
            </a:r>
            <a:r>
              <a:rPr dirty="0" sz="1200" spc="-10">
                <a:latin typeface="Tahoma"/>
                <a:cs typeface="Tahoma"/>
              </a:rPr>
              <a:t>pobreza, </a:t>
            </a:r>
            <a:r>
              <a:rPr dirty="0" sz="1200" spc="-5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desnutrição</a:t>
            </a:r>
            <a:r>
              <a:rPr dirty="0" sz="1200" spc="-7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0">
                <a:latin typeface="Tahoma"/>
                <a:cs typeface="Tahoma"/>
              </a:rPr>
              <a:t>doenças.</a:t>
            </a:r>
            <a:endParaRPr sz="1200">
              <a:latin typeface="Tahoma"/>
              <a:cs typeface="Tahoma"/>
            </a:endParaRPr>
          </a:p>
          <a:p>
            <a:pPr algn="just" marL="396875" marR="213995">
              <a:lnSpc>
                <a:spcPct val="114599"/>
              </a:lnSpc>
            </a:pPr>
            <a:r>
              <a:rPr dirty="0" sz="1200" spc="5">
                <a:latin typeface="Tahoma"/>
                <a:cs typeface="Tahoma"/>
              </a:rPr>
              <a:t>Existe </a:t>
            </a:r>
            <a:r>
              <a:rPr dirty="0" sz="1200" spc="-20">
                <a:latin typeface="Tahoma"/>
                <a:cs typeface="Tahoma"/>
              </a:rPr>
              <a:t>uma </a:t>
            </a:r>
            <a:r>
              <a:rPr dirty="0" sz="1200" spc="-5">
                <a:latin typeface="Tahoma"/>
                <a:cs typeface="Tahoma"/>
              </a:rPr>
              <a:t>disparidade global evidente, </a:t>
            </a:r>
            <a:r>
              <a:rPr dirty="0" sz="1200" spc="10">
                <a:latin typeface="Tahoma"/>
                <a:cs typeface="Tahoma"/>
              </a:rPr>
              <a:t>onde </a:t>
            </a:r>
            <a:r>
              <a:rPr dirty="0" sz="1200" spc="5">
                <a:latin typeface="Tahoma"/>
                <a:cs typeface="Tahoma"/>
              </a:rPr>
              <a:t>os </a:t>
            </a:r>
            <a:r>
              <a:rPr dirty="0" sz="1200" spc="-10">
                <a:latin typeface="Tahoma"/>
                <a:cs typeface="Tahoma"/>
              </a:rPr>
              <a:t>países </a:t>
            </a:r>
            <a:r>
              <a:rPr dirty="0" sz="1200" spc="5">
                <a:latin typeface="Tahoma"/>
                <a:cs typeface="Tahoma"/>
              </a:rPr>
              <a:t>desenvolvidos </a:t>
            </a:r>
            <a:r>
              <a:rPr dirty="0" sz="1200">
                <a:latin typeface="Tahoma"/>
                <a:cs typeface="Tahoma"/>
              </a:rPr>
              <a:t>consomem </a:t>
            </a:r>
            <a:r>
              <a:rPr dirty="0" sz="1200" spc="-20">
                <a:latin typeface="Tahoma"/>
                <a:cs typeface="Tahoma"/>
              </a:rPr>
              <a:t>uma </a:t>
            </a:r>
            <a:r>
              <a:rPr dirty="0" sz="1200" spc="-5">
                <a:latin typeface="Tahoma"/>
                <a:cs typeface="Tahoma"/>
              </a:rPr>
              <a:t>parcela </a:t>
            </a:r>
            <a:r>
              <a:rPr dirty="0" sz="120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desproporcional de </a:t>
            </a:r>
            <a:r>
              <a:rPr dirty="0" sz="1200" spc="-10">
                <a:latin typeface="Tahoma"/>
                <a:cs typeface="Tahoma"/>
              </a:rPr>
              <a:t>recursos, </a:t>
            </a:r>
            <a:r>
              <a:rPr dirty="0" sz="1200">
                <a:latin typeface="Tahoma"/>
                <a:cs typeface="Tahoma"/>
              </a:rPr>
              <a:t>apresentando </a:t>
            </a:r>
            <a:r>
              <a:rPr dirty="0" sz="1200" spc="-25">
                <a:latin typeface="Tahoma"/>
                <a:cs typeface="Tahoma"/>
              </a:rPr>
              <a:t>as </a:t>
            </a:r>
            <a:r>
              <a:rPr dirty="0" sz="1200" spc="-5">
                <a:latin typeface="Tahoma"/>
                <a:cs typeface="Tahoma"/>
              </a:rPr>
              <a:t>maiores emissões </a:t>
            </a:r>
            <a:r>
              <a:rPr dirty="0" sz="1200" spc="5">
                <a:latin typeface="Tahoma"/>
                <a:cs typeface="Tahoma"/>
              </a:rPr>
              <a:t>per </a:t>
            </a:r>
            <a:r>
              <a:rPr dirty="0" sz="1200">
                <a:latin typeface="Tahoma"/>
                <a:cs typeface="Tahoma"/>
              </a:rPr>
              <a:t>capita e </a:t>
            </a:r>
            <a:r>
              <a:rPr dirty="0" sz="1200" spc="10">
                <a:latin typeface="Tahoma"/>
                <a:cs typeface="Tahoma"/>
              </a:rPr>
              <a:t>contribuindo </a:t>
            </a:r>
            <a:r>
              <a:rPr dirty="0" sz="1200" spc="1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significativamente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para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25">
                <a:latin typeface="Tahoma"/>
                <a:cs typeface="Tahoma"/>
              </a:rPr>
              <a:t>as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emissões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15">
                <a:latin typeface="Tahoma"/>
                <a:cs typeface="Tahoma"/>
              </a:rPr>
              <a:t>acumuladas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desde</a:t>
            </a:r>
            <a:r>
              <a:rPr dirty="0" sz="1200" spc="-65">
                <a:latin typeface="Tahoma"/>
                <a:cs typeface="Tahoma"/>
              </a:rPr>
              <a:t> </a:t>
            </a:r>
            <a:r>
              <a:rPr dirty="0" sz="1200" spc="-35">
                <a:latin typeface="Tahoma"/>
                <a:cs typeface="Tahoma"/>
              </a:rPr>
              <a:t>a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5">
                <a:latin typeface="Tahoma"/>
                <a:cs typeface="Tahoma"/>
              </a:rPr>
              <a:t>revolução</a:t>
            </a:r>
            <a:r>
              <a:rPr dirty="0" sz="1200" spc="-7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industrial.</a:t>
            </a:r>
            <a:endParaRPr sz="1200">
              <a:latin typeface="Tahoma"/>
              <a:cs typeface="Tahoma"/>
            </a:endParaRPr>
          </a:p>
        </p:txBody>
      </p:sp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99454" y="151534"/>
            <a:ext cx="904874" cy="771524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469645" y="239821"/>
            <a:ext cx="2181224" cy="67627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71040" y="1200996"/>
            <a:ext cx="2758440" cy="83883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850" spc="-15" b="1">
                <a:solidFill>
                  <a:srgbClr val="114B8A"/>
                </a:solidFill>
                <a:latin typeface="Verdana"/>
                <a:cs typeface="Verdana"/>
              </a:rPr>
              <a:t>E</a:t>
            </a:r>
            <a:r>
              <a:rPr dirty="0" sz="1850" spc="-30" b="1">
                <a:solidFill>
                  <a:srgbClr val="114B8A"/>
                </a:solidFill>
                <a:latin typeface="Verdana"/>
                <a:cs typeface="Verdana"/>
              </a:rPr>
              <a:t>n</a:t>
            </a:r>
            <a:r>
              <a:rPr dirty="0" sz="1850" spc="-55" b="1">
                <a:solidFill>
                  <a:srgbClr val="114B8A"/>
                </a:solidFill>
                <a:latin typeface="Verdana"/>
                <a:cs typeface="Verdana"/>
              </a:rPr>
              <a:t>e</a:t>
            </a:r>
            <a:r>
              <a:rPr dirty="0" sz="1850" spc="-120" b="1">
                <a:solidFill>
                  <a:srgbClr val="114B8A"/>
                </a:solidFill>
                <a:latin typeface="Verdana"/>
                <a:cs typeface="Verdana"/>
              </a:rPr>
              <a:t>r</a:t>
            </a:r>
            <a:r>
              <a:rPr dirty="0" sz="1850" spc="10" b="1">
                <a:solidFill>
                  <a:srgbClr val="114B8A"/>
                </a:solidFill>
                <a:latin typeface="Verdana"/>
                <a:cs typeface="Verdana"/>
              </a:rPr>
              <a:t>g</a:t>
            </a:r>
            <a:r>
              <a:rPr dirty="0" sz="1850" spc="-75" b="1">
                <a:solidFill>
                  <a:srgbClr val="114B8A"/>
                </a:solidFill>
                <a:latin typeface="Verdana"/>
                <a:cs typeface="Verdana"/>
              </a:rPr>
              <a:t>i</a:t>
            </a:r>
            <a:r>
              <a:rPr dirty="0" sz="1850" spc="-80" b="1">
                <a:solidFill>
                  <a:srgbClr val="114B8A"/>
                </a:solidFill>
                <a:latin typeface="Verdana"/>
                <a:cs typeface="Verdana"/>
              </a:rPr>
              <a:t>a</a:t>
            </a:r>
            <a:r>
              <a:rPr dirty="0" sz="1850" spc="-105" b="1">
                <a:solidFill>
                  <a:srgbClr val="114B8A"/>
                </a:solidFill>
                <a:latin typeface="Verdana"/>
                <a:cs typeface="Verdana"/>
              </a:rPr>
              <a:t> </a:t>
            </a:r>
            <a:r>
              <a:rPr dirty="0" sz="1850" spc="30" b="1">
                <a:solidFill>
                  <a:srgbClr val="114B8A"/>
                </a:solidFill>
                <a:latin typeface="Verdana"/>
                <a:cs typeface="Verdana"/>
              </a:rPr>
              <a:t>C</a:t>
            </a:r>
            <a:r>
              <a:rPr dirty="0" sz="1850" spc="-50" b="1">
                <a:solidFill>
                  <a:srgbClr val="114B8A"/>
                </a:solidFill>
                <a:latin typeface="Verdana"/>
                <a:cs typeface="Verdana"/>
              </a:rPr>
              <a:t>o</a:t>
            </a:r>
            <a:r>
              <a:rPr dirty="0" sz="1850" spc="-30" b="1">
                <a:solidFill>
                  <a:srgbClr val="114B8A"/>
                </a:solidFill>
                <a:latin typeface="Verdana"/>
                <a:cs typeface="Verdana"/>
              </a:rPr>
              <a:t>n</a:t>
            </a:r>
            <a:r>
              <a:rPr dirty="0" sz="1850" spc="-90" b="1">
                <a:solidFill>
                  <a:srgbClr val="114B8A"/>
                </a:solidFill>
                <a:latin typeface="Verdana"/>
                <a:cs typeface="Verdana"/>
              </a:rPr>
              <a:t>v</a:t>
            </a:r>
            <a:r>
              <a:rPr dirty="0" sz="1850" spc="-55" b="1">
                <a:solidFill>
                  <a:srgbClr val="114B8A"/>
                </a:solidFill>
                <a:latin typeface="Verdana"/>
                <a:cs typeface="Verdana"/>
              </a:rPr>
              <a:t>e</a:t>
            </a:r>
            <a:r>
              <a:rPr dirty="0" sz="1850" spc="-30" b="1">
                <a:solidFill>
                  <a:srgbClr val="114B8A"/>
                </a:solidFill>
                <a:latin typeface="Verdana"/>
                <a:cs typeface="Verdana"/>
              </a:rPr>
              <a:t>n</a:t>
            </a:r>
            <a:r>
              <a:rPr dirty="0" sz="1850" spc="10" b="1">
                <a:solidFill>
                  <a:srgbClr val="114B8A"/>
                </a:solidFill>
                <a:latin typeface="Verdana"/>
                <a:cs typeface="Verdana"/>
              </a:rPr>
              <a:t>c</a:t>
            </a:r>
            <a:r>
              <a:rPr dirty="0" sz="1850" spc="-75" b="1">
                <a:solidFill>
                  <a:srgbClr val="114B8A"/>
                </a:solidFill>
                <a:latin typeface="Verdana"/>
                <a:cs typeface="Verdana"/>
              </a:rPr>
              <a:t>i</a:t>
            </a:r>
            <a:r>
              <a:rPr dirty="0" sz="1850" spc="-50" b="1">
                <a:solidFill>
                  <a:srgbClr val="114B8A"/>
                </a:solidFill>
                <a:latin typeface="Verdana"/>
                <a:cs typeface="Verdana"/>
              </a:rPr>
              <a:t>o</a:t>
            </a:r>
            <a:r>
              <a:rPr dirty="0" sz="1850" spc="-30" b="1">
                <a:solidFill>
                  <a:srgbClr val="114B8A"/>
                </a:solidFill>
                <a:latin typeface="Verdana"/>
                <a:cs typeface="Verdana"/>
              </a:rPr>
              <a:t>n</a:t>
            </a:r>
            <a:r>
              <a:rPr dirty="0" sz="1850" spc="-85" b="1">
                <a:solidFill>
                  <a:srgbClr val="114B8A"/>
                </a:solidFill>
                <a:latin typeface="Verdana"/>
                <a:cs typeface="Verdana"/>
              </a:rPr>
              <a:t>a</a:t>
            </a:r>
            <a:r>
              <a:rPr dirty="0" sz="1850" spc="-70" b="1">
                <a:solidFill>
                  <a:srgbClr val="114B8A"/>
                </a:solidFill>
                <a:latin typeface="Verdana"/>
                <a:cs typeface="Verdana"/>
              </a:rPr>
              <a:t>l</a:t>
            </a:r>
            <a:endParaRPr sz="1850">
              <a:latin typeface="Verdana"/>
              <a:cs typeface="Verdana"/>
            </a:endParaRPr>
          </a:p>
          <a:p>
            <a:pPr marL="12700" marR="799465">
              <a:lnSpc>
                <a:spcPts val="1430"/>
              </a:lnSpc>
              <a:spcBef>
                <a:spcPts val="1310"/>
              </a:spcBef>
            </a:pPr>
            <a:r>
              <a:rPr dirty="0" sz="1350" spc="10" i="1">
                <a:latin typeface="Arial"/>
                <a:cs typeface="Arial"/>
              </a:rPr>
              <a:t>Maiores fornecedores de </a:t>
            </a:r>
            <a:r>
              <a:rPr dirty="0" sz="1350" spc="-370" i="1">
                <a:latin typeface="Arial"/>
                <a:cs typeface="Arial"/>
              </a:rPr>
              <a:t> </a:t>
            </a:r>
            <a:r>
              <a:rPr dirty="0" sz="1350" spc="10" i="1">
                <a:latin typeface="Arial"/>
                <a:cs typeface="Arial"/>
              </a:rPr>
              <a:t>energia</a:t>
            </a:r>
            <a:r>
              <a:rPr dirty="0" sz="1350" spc="-5" i="1">
                <a:latin typeface="Arial"/>
                <a:cs typeface="Arial"/>
              </a:rPr>
              <a:t> </a:t>
            </a:r>
            <a:r>
              <a:rPr dirty="0" sz="1350" spc="10" i="1">
                <a:latin typeface="Arial"/>
                <a:cs typeface="Arial"/>
              </a:rPr>
              <a:t>do</a:t>
            </a:r>
            <a:r>
              <a:rPr dirty="0" sz="1350" i="1">
                <a:latin typeface="Arial"/>
                <a:cs typeface="Arial"/>
              </a:rPr>
              <a:t> </a:t>
            </a:r>
            <a:r>
              <a:rPr dirty="0" sz="1350" spc="10" i="1">
                <a:latin typeface="Arial"/>
                <a:cs typeface="Arial"/>
              </a:rPr>
              <a:t>mundo:</a:t>
            </a:r>
            <a:endParaRPr sz="135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63503" y="2297561"/>
            <a:ext cx="52705" cy="52705"/>
          </a:xfrm>
          <a:custGeom>
            <a:avLst/>
            <a:gdLst/>
            <a:ahLst/>
            <a:cxnLst/>
            <a:rect l="l" t="t" r="r" b="b"/>
            <a:pathLst>
              <a:path w="52705" h="52705">
                <a:moveTo>
                  <a:pt x="52379" y="26189"/>
                </a:moveTo>
                <a:lnTo>
                  <a:pt x="52379" y="29662"/>
                </a:lnTo>
                <a:lnTo>
                  <a:pt x="51715" y="33003"/>
                </a:lnTo>
                <a:lnTo>
                  <a:pt x="50386" y="36212"/>
                </a:lnTo>
                <a:lnTo>
                  <a:pt x="49057" y="39421"/>
                </a:lnTo>
                <a:lnTo>
                  <a:pt x="26189" y="52379"/>
                </a:lnTo>
                <a:lnTo>
                  <a:pt x="22716" y="52379"/>
                </a:lnTo>
                <a:lnTo>
                  <a:pt x="7670" y="44709"/>
                </a:lnTo>
                <a:lnTo>
                  <a:pt x="5215" y="42253"/>
                </a:lnTo>
                <a:lnTo>
                  <a:pt x="3322" y="39421"/>
                </a:lnTo>
                <a:lnTo>
                  <a:pt x="1993" y="36212"/>
                </a:lnTo>
                <a:lnTo>
                  <a:pt x="664" y="33003"/>
                </a:lnTo>
                <a:lnTo>
                  <a:pt x="0" y="29662"/>
                </a:lnTo>
                <a:lnTo>
                  <a:pt x="0" y="26189"/>
                </a:lnTo>
                <a:lnTo>
                  <a:pt x="0" y="22716"/>
                </a:lnTo>
                <a:lnTo>
                  <a:pt x="7670" y="7670"/>
                </a:lnTo>
                <a:lnTo>
                  <a:pt x="10126" y="5215"/>
                </a:lnTo>
                <a:lnTo>
                  <a:pt x="12958" y="3322"/>
                </a:lnTo>
                <a:lnTo>
                  <a:pt x="16167" y="1993"/>
                </a:lnTo>
                <a:lnTo>
                  <a:pt x="19376" y="664"/>
                </a:lnTo>
                <a:lnTo>
                  <a:pt x="22716" y="0"/>
                </a:lnTo>
                <a:lnTo>
                  <a:pt x="26189" y="0"/>
                </a:lnTo>
                <a:lnTo>
                  <a:pt x="29662" y="0"/>
                </a:lnTo>
                <a:lnTo>
                  <a:pt x="33003" y="664"/>
                </a:lnTo>
                <a:lnTo>
                  <a:pt x="36212" y="1993"/>
                </a:lnTo>
                <a:lnTo>
                  <a:pt x="39421" y="3322"/>
                </a:lnTo>
                <a:lnTo>
                  <a:pt x="50386" y="16167"/>
                </a:lnTo>
                <a:lnTo>
                  <a:pt x="51715" y="19376"/>
                </a:lnTo>
                <a:lnTo>
                  <a:pt x="52379" y="22716"/>
                </a:lnTo>
                <a:lnTo>
                  <a:pt x="52379" y="26189"/>
                </a:lnTo>
                <a:close/>
              </a:path>
            </a:pathLst>
          </a:custGeom>
          <a:ln w="436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884480" y="2175919"/>
            <a:ext cx="1264285" cy="113855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89915">
              <a:lnSpc>
                <a:spcPct val="108200"/>
              </a:lnSpc>
              <a:spcBef>
                <a:spcPts val="90"/>
              </a:spcBef>
            </a:pPr>
            <a:r>
              <a:rPr dirty="0" sz="1350" spc="10">
                <a:latin typeface="Arial MT"/>
                <a:cs typeface="Arial MT"/>
              </a:rPr>
              <a:t>Carvão </a:t>
            </a:r>
            <a:r>
              <a:rPr dirty="0" sz="1350" spc="15">
                <a:latin typeface="Arial MT"/>
                <a:cs typeface="Arial MT"/>
              </a:rPr>
              <a:t> </a:t>
            </a:r>
            <a:r>
              <a:rPr dirty="0" sz="1350" spc="5">
                <a:latin typeface="Arial MT"/>
                <a:cs typeface="Arial MT"/>
              </a:rPr>
              <a:t>Petróle</a:t>
            </a:r>
            <a:r>
              <a:rPr dirty="0" sz="1350" spc="10">
                <a:latin typeface="Arial MT"/>
                <a:cs typeface="Arial MT"/>
              </a:rPr>
              <a:t>o  </a:t>
            </a:r>
            <a:r>
              <a:rPr dirty="0" sz="1350" spc="15">
                <a:latin typeface="Arial MT"/>
                <a:cs typeface="Arial MT"/>
              </a:rPr>
              <a:t>Gás </a:t>
            </a:r>
            <a:r>
              <a:rPr dirty="0" sz="1350" spc="20">
                <a:latin typeface="Arial MT"/>
                <a:cs typeface="Arial MT"/>
              </a:rPr>
              <a:t> </a:t>
            </a:r>
            <a:r>
              <a:rPr dirty="0" sz="1350" spc="10">
                <a:latin typeface="Arial MT"/>
                <a:cs typeface="Arial MT"/>
              </a:rPr>
              <a:t>Nuclear</a:t>
            </a:r>
            <a:endParaRPr sz="135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350" spc="10">
                <a:latin typeface="Arial MT"/>
                <a:cs typeface="Arial MT"/>
              </a:rPr>
              <a:t>Usinas</a:t>
            </a:r>
            <a:r>
              <a:rPr dirty="0" sz="1350" spc="-35">
                <a:latin typeface="Arial MT"/>
                <a:cs typeface="Arial MT"/>
              </a:rPr>
              <a:t> </a:t>
            </a:r>
            <a:r>
              <a:rPr dirty="0" sz="1350" spc="5">
                <a:latin typeface="Arial MT"/>
                <a:cs typeface="Arial MT"/>
              </a:rPr>
              <a:t>elétricas</a:t>
            </a:r>
            <a:endParaRPr sz="1350">
              <a:latin typeface="Arial MT"/>
              <a:cs typeface="Arial MT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63503" y="2520176"/>
            <a:ext cx="52705" cy="52705"/>
          </a:xfrm>
          <a:custGeom>
            <a:avLst/>
            <a:gdLst/>
            <a:ahLst/>
            <a:cxnLst/>
            <a:rect l="l" t="t" r="r" b="b"/>
            <a:pathLst>
              <a:path w="52705" h="52705">
                <a:moveTo>
                  <a:pt x="52379" y="26189"/>
                </a:moveTo>
                <a:lnTo>
                  <a:pt x="26189" y="52379"/>
                </a:lnTo>
                <a:lnTo>
                  <a:pt x="22716" y="52379"/>
                </a:lnTo>
                <a:lnTo>
                  <a:pt x="1993" y="36212"/>
                </a:lnTo>
                <a:lnTo>
                  <a:pt x="664" y="33003"/>
                </a:lnTo>
                <a:lnTo>
                  <a:pt x="0" y="29662"/>
                </a:lnTo>
                <a:lnTo>
                  <a:pt x="0" y="26189"/>
                </a:lnTo>
                <a:lnTo>
                  <a:pt x="0" y="22716"/>
                </a:lnTo>
                <a:lnTo>
                  <a:pt x="664" y="19376"/>
                </a:lnTo>
                <a:lnTo>
                  <a:pt x="1993" y="16167"/>
                </a:lnTo>
                <a:lnTo>
                  <a:pt x="3322" y="12958"/>
                </a:lnTo>
                <a:lnTo>
                  <a:pt x="5215" y="10126"/>
                </a:lnTo>
                <a:lnTo>
                  <a:pt x="7670" y="7670"/>
                </a:lnTo>
                <a:lnTo>
                  <a:pt x="10126" y="5215"/>
                </a:lnTo>
                <a:lnTo>
                  <a:pt x="12958" y="3322"/>
                </a:lnTo>
                <a:lnTo>
                  <a:pt x="16167" y="1993"/>
                </a:lnTo>
                <a:lnTo>
                  <a:pt x="19376" y="664"/>
                </a:lnTo>
                <a:lnTo>
                  <a:pt x="22716" y="0"/>
                </a:lnTo>
                <a:lnTo>
                  <a:pt x="26189" y="0"/>
                </a:lnTo>
                <a:lnTo>
                  <a:pt x="29662" y="0"/>
                </a:lnTo>
                <a:lnTo>
                  <a:pt x="33003" y="664"/>
                </a:lnTo>
                <a:lnTo>
                  <a:pt x="36212" y="1993"/>
                </a:lnTo>
                <a:lnTo>
                  <a:pt x="39421" y="3322"/>
                </a:lnTo>
                <a:lnTo>
                  <a:pt x="42253" y="5215"/>
                </a:lnTo>
                <a:lnTo>
                  <a:pt x="44709" y="7670"/>
                </a:lnTo>
                <a:lnTo>
                  <a:pt x="47164" y="10126"/>
                </a:lnTo>
                <a:lnTo>
                  <a:pt x="49057" y="12958"/>
                </a:lnTo>
                <a:lnTo>
                  <a:pt x="50386" y="16167"/>
                </a:lnTo>
                <a:lnTo>
                  <a:pt x="51715" y="19376"/>
                </a:lnTo>
                <a:lnTo>
                  <a:pt x="52379" y="22716"/>
                </a:lnTo>
                <a:lnTo>
                  <a:pt x="52379" y="26189"/>
                </a:lnTo>
                <a:close/>
              </a:path>
            </a:pathLst>
          </a:custGeom>
          <a:ln w="436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63503" y="2742790"/>
            <a:ext cx="52705" cy="52705"/>
          </a:xfrm>
          <a:custGeom>
            <a:avLst/>
            <a:gdLst/>
            <a:ahLst/>
            <a:cxnLst/>
            <a:rect l="l" t="t" r="r" b="b"/>
            <a:pathLst>
              <a:path w="52705" h="52705">
                <a:moveTo>
                  <a:pt x="52379" y="26189"/>
                </a:moveTo>
                <a:lnTo>
                  <a:pt x="52379" y="29662"/>
                </a:lnTo>
                <a:lnTo>
                  <a:pt x="51715" y="33003"/>
                </a:lnTo>
                <a:lnTo>
                  <a:pt x="50386" y="36212"/>
                </a:lnTo>
                <a:lnTo>
                  <a:pt x="49057" y="39420"/>
                </a:lnTo>
                <a:lnTo>
                  <a:pt x="36212" y="50386"/>
                </a:lnTo>
                <a:lnTo>
                  <a:pt x="33003" y="51715"/>
                </a:lnTo>
                <a:lnTo>
                  <a:pt x="29662" y="52379"/>
                </a:lnTo>
                <a:lnTo>
                  <a:pt x="26189" y="52379"/>
                </a:lnTo>
                <a:lnTo>
                  <a:pt x="22716" y="52379"/>
                </a:lnTo>
                <a:lnTo>
                  <a:pt x="19376" y="51715"/>
                </a:lnTo>
                <a:lnTo>
                  <a:pt x="16167" y="50386"/>
                </a:lnTo>
                <a:lnTo>
                  <a:pt x="12958" y="49057"/>
                </a:lnTo>
                <a:lnTo>
                  <a:pt x="10126" y="47164"/>
                </a:lnTo>
                <a:lnTo>
                  <a:pt x="7670" y="44708"/>
                </a:lnTo>
                <a:lnTo>
                  <a:pt x="5215" y="42253"/>
                </a:lnTo>
                <a:lnTo>
                  <a:pt x="3322" y="39420"/>
                </a:lnTo>
                <a:lnTo>
                  <a:pt x="1993" y="36212"/>
                </a:lnTo>
                <a:lnTo>
                  <a:pt x="664" y="33003"/>
                </a:lnTo>
                <a:lnTo>
                  <a:pt x="0" y="29662"/>
                </a:lnTo>
                <a:lnTo>
                  <a:pt x="0" y="26189"/>
                </a:lnTo>
                <a:lnTo>
                  <a:pt x="0" y="22716"/>
                </a:lnTo>
                <a:lnTo>
                  <a:pt x="664" y="19376"/>
                </a:lnTo>
                <a:lnTo>
                  <a:pt x="1993" y="16167"/>
                </a:lnTo>
                <a:lnTo>
                  <a:pt x="3322" y="12958"/>
                </a:lnTo>
                <a:lnTo>
                  <a:pt x="5215" y="10126"/>
                </a:lnTo>
                <a:lnTo>
                  <a:pt x="7670" y="7670"/>
                </a:lnTo>
                <a:lnTo>
                  <a:pt x="10126" y="5215"/>
                </a:lnTo>
                <a:lnTo>
                  <a:pt x="12958" y="3322"/>
                </a:lnTo>
                <a:lnTo>
                  <a:pt x="16167" y="1993"/>
                </a:lnTo>
                <a:lnTo>
                  <a:pt x="19376" y="664"/>
                </a:lnTo>
                <a:lnTo>
                  <a:pt x="22716" y="0"/>
                </a:lnTo>
                <a:lnTo>
                  <a:pt x="26189" y="0"/>
                </a:lnTo>
                <a:lnTo>
                  <a:pt x="29662" y="0"/>
                </a:lnTo>
                <a:lnTo>
                  <a:pt x="44709" y="7670"/>
                </a:lnTo>
                <a:lnTo>
                  <a:pt x="47164" y="10126"/>
                </a:lnTo>
                <a:lnTo>
                  <a:pt x="49057" y="12958"/>
                </a:lnTo>
                <a:lnTo>
                  <a:pt x="50386" y="16167"/>
                </a:lnTo>
                <a:lnTo>
                  <a:pt x="51715" y="19376"/>
                </a:lnTo>
                <a:lnTo>
                  <a:pt x="52379" y="22716"/>
                </a:lnTo>
                <a:lnTo>
                  <a:pt x="52379" y="26189"/>
                </a:lnTo>
                <a:close/>
              </a:path>
            </a:pathLst>
          </a:custGeom>
          <a:ln w="436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763503" y="2965405"/>
            <a:ext cx="52705" cy="52705"/>
          </a:xfrm>
          <a:custGeom>
            <a:avLst/>
            <a:gdLst/>
            <a:ahLst/>
            <a:cxnLst/>
            <a:rect l="l" t="t" r="r" b="b"/>
            <a:pathLst>
              <a:path w="52705" h="52705">
                <a:moveTo>
                  <a:pt x="52379" y="26189"/>
                </a:moveTo>
                <a:lnTo>
                  <a:pt x="36212" y="50386"/>
                </a:lnTo>
                <a:lnTo>
                  <a:pt x="33003" y="51715"/>
                </a:lnTo>
                <a:lnTo>
                  <a:pt x="29662" y="52379"/>
                </a:lnTo>
                <a:lnTo>
                  <a:pt x="26189" y="52379"/>
                </a:lnTo>
                <a:lnTo>
                  <a:pt x="22716" y="52379"/>
                </a:lnTo>
                <a:lnTo>
                  <a:pt x="19376" y="51715"/>
                </a:lnTo>
                <a:lnTo>
                  <a:pt x="16167" y="50386"/>
                </a:lnTo>
                <a:lnTo>
                  <a:pt x="12958" y="49057"/>
                </a:lnTo>
                <a:lnTo>
                  <a:pt x="1993" y="36212"/>
                </a:lnTo>
                <a:lnTo>
                  <a:pt x="664" y="33003"/>
                </a:lnTo>
                <a:lnTo>
                  <a:pt x="0" y="29662"/>
                </a:lnTo>
                <a:lnTo>
                  <a:pt x="0" y="26189"/>
                </a:lnTo>
                <a:lnTo>
                  <a:pt x="0" y="22716"/>
                </a:lnTo>
                <a:lnTo>
                  <a:pt x="664" y="19376"/>
                </a:lnTo>
                <a:lnTo>
                  <a:pt x="1993" y="16167"/>
                </a:lnTo>
                <a:lnTo>
                  <a:pt x="3322" y="12958"/>
                </a:lnTo>
                <a:lnTo>
                  <a:pt x="5215" y="10126"/>
                </a:lnTo>
                <a:lnTo>
                  <a:pt x="7670" y="7670"/>
                </a:lnTo>
                <a:lnTo>
                  <a:pt x="10126" y="5214"/>
                </a:lnTo>
                <a:lnTo>
                  <a:pt x="12958" y="3322"/>
                </a:lnTo>
                <a:lnTo>
                  <a:pt x="16167" y="1993"/>
                </a:lnTo>
                <a:lnTo>
                  <a:pt x="19376" y="664"/>
                </a:lnTo>
                <a:lnTo>
                  <a:pt x="22716" y="0"/>
                </a:lnTo>
                <a:lnTo>
                  <a:pt x="26189" y="0"/>
                </a:lnTo>
                <a:lnTo>
                  <a:pt x="29662" y="0"/>
                </a:lnTo>
                <a:lnTo>
                  <a:pt x="33003" y="664"/>
                </a:lnTo>
                <a:lnTo>
                  <a:pt x="36212" y="1993"/>
                </a:lnTo>
                <a:lnTo>
                  <a:pt x="39421" y="3322"/>
                </a:lnTo>
                <a:lnTo>
                  <a:pt x="42253" y="5214"/>
                </a:lnTo>
                <a:lnTo>
                  <a:pt x="44709" y="7670"/>
                </a:lnTo>
                <a:lnTo>
                  <a:pt x="47164" y="10126"/>
                </a:lnTo>
                <a:lnTo>
                  <a:pt x="49057" y="12958"/>
                </a:lnTo>
                <a:lnTo>
                  <a:pt x="50386" y="16167"/>
                </a:lnTo>
                <a:lnTo>
                  <a:pt x="51715" y="19376"/>
                </a:lnTo>
                <a:lnTo>
                  <a:pt x="52379" y="22716"/>
                </a:lnTo>
                <a:lnTo>
                  <a:pt x="52379" y="26189"/>
                </a:lnTo>
                <a:close/>
              </a:path>
            </a:pathLst>
          </a:custGeom>
          <a:ln w="436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763503" y="3188019"/>
            <a:ext cx="52705" cy="52705"/>
          </a:xfrm>
          <a:custGeom>
            <a:avLst/>
            <a:gdLst/>
            <a:ahLst/>
            <a:cxnLst/>
            <a:rect l="l" t="t" r="r" b="b"/>
            <a:pathLst>
              <a:path w="52705" h="52705">
                <a:moveTo>
                  <a:pt x="52379" y="26189"/>
                </a:moveTo>
                <a:lnTo>
                  <a:pt x="26189" y="52379"/>
                </a:lnTo>
                <a:lnTo>
                  <a:pt x="22716" y="52379"/>
                </a:lnTo>
                <a:lnTo>
                  <a:pt x="19376" y="51715"/>
                </a:lnTo>
                <a:lnTo>
                  <a:pt x="16167" y="50386"/>
                </a:lnTo>
                <a:lnTo>
                  <a:pt x="12958" y="49056"/>
                </a:lnTo>
                <a:lnTo>
                  <a:pt x="10126" y="47164"/>
                </a:lnTo>
                <a:lnTo>
                  <a:pt x="7670" y="44708"/>
                </a:lnTo>
                <a:lnTo>
                  <a:pt x="5215" y="42253"/>
                </a:lnTo>
                <a:lnTo>
                  <a:pt x="3322" y="39420"/>
                </a:lnTo>
                <a:lnTo>
                  <a:pt x="1993" y="36212"/>
                </a:lnTo>
                <a:lnTo>
                  <a:pt x="664" y="33003"/>
                </a:lnTo>
                <a:lnTo>
                  <a:pt x="0" y="29662"/>
                </a:lnTo>
                <a:lnTo>
                  <a:pt x="0" y="26189"/>
                </a:lnTo>
                <a:lnTo>
                  <a:pt x="0" y="22716"/>
                </a:lnTo>
                <a:lnTo>
                  <a:pt x="7670" y="7670"/>
                </a:lnTo>
                <a:lnTo>
                  <a:pt x="10126" y="5214"/>
                </a:lnTo>
                <a:lnTo>
                  <a:pt x="12958" y="3322"/>
                </a:lnTo>
                <a:lnTo>
                  <a:pt x="16167" y="1993"/>
                </a:lnTo>
                <a:lnTo>
                  <a:pt x="19376" y="664"/>
                </a:lnTo>
                <a:lnTo>
                  <a:pt x="22716" y="0"/>
                </a:lnTo>
                <a:lnTo>
                  <a:pt x="26189" y="0"/>
                </a:lnTo>
                <a:lnTo>
                  <a:pt x="29662" y="0"/>
                </a:lnTo>
                <a:lnTo>
                  <a:pt x="33003" y="664"/>
                </a:lnTo>
                <a:lnTo>
                  <a:pt x="36212" y="1993"/>
                </a:lnTo>
                <a:lnTo>
                  <a:pt x="39421" y="3322"/>
                </a:lnTo>
                <a:lnTo>
                  <a:pt x="42253" y="5214"/>
                </a:lnTo>
                <a:lnTo>
                  <a:pt x="44709" y="7670"/>
                </a:lnTo>
                <a:lnTo>
                  <a:pt x="47164" y="10126"/>
                </a:lnTo>
                <a:lnTo>
                  <a:pt x="49057" y="12958"/>
                </a:lnTo>
                <a:lnTo>
                  <a:pt x="50386" y="16167"/>
                </a:lnTo>
                <a:lnTo>
                  <a:pt x="51715" y="19376"/>
                </a:lnTo>
                <a:lnTo>
                  <a:pt x="52379" y="22716"/>
                </a:lnTo>
                <a:lnTo>
                  <a:pt x="52379" y="26189"/>
                </a:lnTo>
                <a:close/>
              </a:path>
            </a:pathLst>
          </a:custGeom>
          <a:ln w="436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4696" y="512158"/>
            <a:ext cx="676274" cy="533400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357508" y="459551"/>
            <a:ext cx="523874" cy="581024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03550" y="438864"/>
            <a:ext cx="628650" cy="600074"/>
          </a:xfrm>
          <a:prstGeom prst="rect">
            <a:avLst/>
          </a:prstGeom>
        </p:spPr>
      </p:pic>
      <p:sp>
        <p:nvSpPr>
          <p:cNvPr id="12" name="object 12"/>
          <p:cNvSpPr/>
          <p:nvPr/>
        </p:nvSpPr>
        <p:spPr>
          <a:xfrm>
            <a:off x="4328929" y="1718352"/>
            <a:ext cx="51435" cy="51435"/>
          </a:xfrm>
          <a:custGeom>
            <a:avLst/>
            <a:gdLst/>
            <a:ahLst/>
            <a:cxnLst/>
            <a:rect l="l" t="t" r="r" b="b"/>
            <a:pathLst>
              <a:path w="51435" h="51435">
                <a:moveTo>
                  <a:pt x="51199" y="25599"/>
                </a:moveTo>
                <a:lnTo>
                  <a:pt x="51199" y="28994"/>
                </a:lnTo>
                <a:lnTo>
                  <a:pt x="50550" y="32260"/>
                </a:lnTo>
                <a:lnTo>
                  <a:pt x="49251" y="35396"/>
                </a:lnTo>
                <a:lnTo>
                  <a:pt x="47951" y="38532"/>
                </a:lnTo>
                <a:lnTo>
                  <a:pt x="25599" y="51199"/>
                </a:lnTo>
                <a:lnTo>
                  <a:pt x="22205" y="51199"/>
                </a:lnTo>
                <a:lnTo>
                  <a:pt x="18939" y="50550"/>
                </a:lnTo>
                <a:lnTo>
                  <a:pt x="15803" y="49251"/>
                </a:lnTo>
                <a:lnTo>
                  <a:pt x="12666" y="47951"/>
                </a:lnTo>
                <a:lnTo>
                  <a:pt x="0" y="28994"/>
                </a:lnTo>
                <a:lnTo>
                  <a:pt x="0" y="25599"/>
                </a:lnTo>
                <a:lnTo>
                  <a:pt x="0" y="22205"/>
                </a:lnTo>
                <a:lnTo>
                  <a:pt x="7498" y="7498"/>
                </a:lnTo>
                <a:lnTo>
                  <a:pt x="9898" y="5097"/>
                </a:lnTo>
                <a:lnTo>
                  <a:pt x="12666" y="3247"/>
                </a:lnTo>
                <a:lnTo>
                  <a:pt x="15803" y="1948"/>
                </a:lnTo>
                <a:lnTo>
                  <a:pt x="18939" y="649"/>
                </a:lnTo>
                <a:lnTo>
                  <a:pt x="22205" y="0"/>
                </a:lnTo>
                <a:lnTo>
                  <a:pt x="25599" y="0"/>
                </a:lnTo>
                <a:lnTo>
                  <a:pt x="28994" y="0"/>
                </a:lnTo>
                <a:lnTo>
                  <a:pt x="51199" y="22205"/>
                </a:lnTo>
                <a:lnTo>
                  <a:pt x="51199" y="25599"/>
                </a:lnTo>
                <a:close/>
              </a:path>
            </a:pathLst>
          </a:custGeom>
          <a:ln w="365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4328929" y="2164522"/>
            <a:ext cx="51435" cy="51435"/>
          </a:xfrm>
          <a:custGeom>
            <a:avLst/>
            <a:gdLst/>
            <a:ahLst/>
            <a:cxnLst/>
            <a:rect l="l" t="t" r="r" b="b"/>
            <a:pathLst>
              <a:path w="51435" h="51435">
                <a:moveTo>
                  <a:pt x="51199" y="25599"/>
                </a:moveTo>
                <a:lnTo>
                  <a:pt x="51199" y="28994"/>
                </a:lnTo>
                <a:lnTo>
                  <a:pt x="50550" y="32260"/>
                </a:lnTo>
                <a:lnTo>
                  <a:pt x="49251" y="35396"/>
                </a:lnTo>
                <a:lnTo>
                  <a:pt x="47951" y="38532"/>
                </a:lnTo>
                <a:lnTo>
                  <a:pt x="35396" y="49251"/>
                </a:lnTo>
                <a:lnTo>
                  <a:pt x="32260" y="50550"/>
                </a:lnTo>
                <a:lnTo>
                  <a:pt x="28994" y="51199"/>
                </a:lnTo>
                <a:lnTo>
                  <a:pt x="25599" y="51199"/>
                </a:lnTo>
                <a:lnTo>
                  <a:pt x="22205" y="51199"/>
                </a:lnTo>
                <a:lnTo>
                  <a:pt x="18939" y="50550"/>
                </a:lnTo>
                <a:lnTo>
                  <a:pt x="15803" y="49251"/>
                </a:lnTo>
                <a:lnTo>
                  <a:pt x="12666" y="47951"/>
                </a:lnTo>
                <a:lnTo>
                  <a:pt x="1948" y="35396"/>
                </a:lnTo>
                <a:lnTo>
                  <a:pt x="649" y="32260"/>
                </a:lnTo>
                <a:lnTo>
                  <a:pt x="0" y="28994"/>
                </a:lnTo>
                <a:lnTo>
                  <a:pt x="0" y="25599"/>
                </a:lnTo>
                <a:lnTo>
                  <a:pt x="0" y="22205"/>
                </a:lnTo>
                <a:lnTo>
                  <a:pt x="7498" y="7497"/>
                </a:lnTo>
                <a:lnTo>
                  <a:pt x="9898" y="5097"/>
                </a:lnTo>
                <a:lnTo>
                  <a:pt x="12666" y="3247"/>
                </a:lnTo>
                <a:lnTo>
                  <a:pt x="15803" y="1948"/>
                </a:lnTo>
                <a:lnTo>
                  <a:pt x="18939" y="649"/>
                </a:lnTo>
                <a:lnTo>
                  <a:pt x="22205" y="0"/>
                </a:lnTo>
                <a:lnTo>
                  <a:pt x="25599" y="0"/>
                </a:lnTo>
                <a:lnTo>
                  <a:pt x="28994" y="0"/>
                </a:lnTo>
                <a:lnTo>
                  <a:pt x="43701" y="7497"/>
                </a:lnTo>
                <a:lnTo>
                  <a:pt x="46102" y="9898"/>
                </a:lnTo>
                <a:lnTo>
                  <a:pt x="47951" y="12666"/>
                </a:lnTo>
                <a:lnTo>
                  <a:pt x="49251" y="15803"/>
                </a:lnTo>
                <a:lnTo>
                  <a:pt x="50550" y="18939"/>
                </a:lnTo>
                <a:lnTo>
                  <a:pt x="51199" y="22205"/>
                </a:lnTo>
                <a:lnTo>
                  <a:pt x="51199" y="25599"/>
                </a:lnTo>
                <a:close/>
              </a:path>
            </a:pathLst>
          </a:custGeom>
          <a:ln w="365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4328929" y="2610692"/>
            <a:ext cx="51435" cy="51435"/>
          </a:xfrm>
          <a:custGeom>
            <a:avLst/>
            <a:gdLst/>
            <a:ahLst/>
            <a:cxnLst/>
            <a:rect l="l" t="t" r="r" b="b"/>
            <a:pathLst>
              <a:path w="51435" h="51435">
                <a:moveTo>
                  <a:pt x="51199" y="25599"/>
                </a:moveTo>
                <a:lnTo>
                  <a:pt x="51199" y="28994"/>
                </a:lnTo>
                <a:lnTo>
                  <a:pt x="50550" y="32260"/>
                </a:lnTo>
                <a:lnTo>
                  <a:pt x="49251" y="35396"/>
                </a:lnTo>
                <a:lnTo>
                  <a:pt x="47951" y="38532"/>
                </a:lnTo>
                <a:lnTo>
                  <a:pt x="25599" y="51199"/>
                </a:lnTo>
                <a:lnTo>
                  <a:pt x="22205" y="51199"/>
                </a:lnTo>
                <a:lnTo>
                  <a:pt x="1948" y="35396"/>
                </a:lnTo>
                <a:lnTo>
                  <a:pt x="649" y="32260"/>
                </a:lnTo>
                <a:lnTo>
                  <a:pt x="0" y="28994"/>
                </a:lnTo>
                <a:lnTo>
                  <a:pt x="0" y="25599"/>
                </a:lnTo>
                <a:lnTo>
                  <a:pt x="0" y="22205"/>
                </a:lnTo>
                <a:lnTo>
                  <a:pt x="649" y="18939"/>
                </a:lnTo>
                <a:lnTo>
                  <a:pt x="1948" y="15803"/>
                </a:lnTo>
                <a:lnTo>
                  <a:pt x="3247" y="12666"/>
                </a:lnTo>
                <a:lnTo>
                  <a:pt x="5097" y="9898"/>
                </a:lnTo>
                <a:lnTo>
                  <a:pt x="7498" y="7497"/>
                </a:lnTo>
                <a:lnTo>
                  <a:pt x="9898" y="5097"/>
                </a:lnTo>
                <a:lnTo>
                  <a:pt x="12666" y="3247"/>
                </a:lnTo>
                <a:lnTo>
                  <a:pt x="15803" y="1948"/>
                </a:lnTo>
                <a:lnTo>
                  <a:pt x="18939" y="649"/>
                </a:lnTo>
                <a:lnTo>
                  <a:pt x="22205" y="0"/>
                </a:lnTo>
                <a:lnTo>
                  <a:pt x="25599" y="0"/>
                </a:lnTo>
                <a:lnTo>
                  <a:pt x="28994" y="0"/>
                </a:lnTo>
                <a:lnTo>
                  <a:pt x="32260" y="649"/>
                </a:lnTo>
                <a:lnTo>
                  <a:pt x="35396" y="1948"/>
                </a:lnTo>
                <a:lnTo>
                  <a:pt x="38532" y="3247"/>
                </a:lnTo>
                <a:lnTo>
                  <a:pt x="41301" y="5097"/>
                </a:lnTo>
                <a:lnTo>
                  <a:pt x="43701" y="7497"/>
                </a:lnTo>
                <a:lnTo>
                  <a:pt x="46102" y="9898"/>
                </a:lnTo>
                <a:lnTo>
                  <a:pt x="47951" y="12666"/>
                </a:lnTo>
                <a:lnTo>
                  <a:pt x="49251" y="15803"/>
                </a:lnTo>
                <a:lnTo>
                  <a:pt x="50550" y="18939"/>
                </a:lnTo>
                <a:lnTo>
                  <a:pt x="51199" y="22205"/>
                </a:lnTo>
                <a:lnTo>
                  <a:pt x="51199" y="25599"/>
                </a:lnTo>
                <a:close/>
              </a:path>
            </a:pathLst>
          </a:custGeom>
          <a:ln w="365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4328929" y="3056862"/>
            <a:ext cx="51435" cy="51435"/>
          </a:xfrm>
          <a:custGeom>
            <a:avLst/>
            <a:gdLst/>
            <a:ahLst/>
            <a:cxnLst/>
            <a:rect l="l" t="t" r="r" b="b"/>
            <a:pathLst>
              <a:path w="51435" h="51435">
                <a:moveTo>
                  <a:pt x="51199" y="25599"/>
                </a:moveTo>
                <a:lnTo>
                  <a:pt x="51199" y="28994"/>
                </a:lnTo>
                <a:lnTo>
                  <a:pt x="50550" y="32260"/>
                </a:lnTo>
                <a:lnTo>
                  <a:pt x="49251" y="35396"/>
                </a:lnTo>
                <a:lnTo>
                  <a:pt x="47951" y="38532"/>
                </a:lnTo>
                <a:lnTo>
                  <a:pt x="25599" y="51199"/>
                </a:lnTo>
                <a:lnTo>
                  <a:pt x="22205" y="51199"/>
                </a:lnTo>
                <a:lnTo>
                  <a:pt x="1948" y="35396"/>
                </a:lnTo>
                <a:lnTo>
                  <a:pt x="649" y="32260"/>
                </a:lnTo>
                <a:lnTo>
                  <a:pt x="0" y="28994"/>
                </a:lnTo>
                <a:lnTo>
                  <a:pt x="0" y="25599"/>
                </a:lnTo>
                <a:lnTo>
                  <a:pt x="0" y="22205"/>
                </a:lnTo>
                <a:lnTo>
                  <a:pt x="649" y="18939"/>
                </a:lnTo>
                <a:lnTo>
                  <a:pt x="1948" y="15803"/>
                </a:lnTo>
                <a:lnTo>
                  <a:pt x="3247" y="12666"/>
                </a:lnTo>
                <a:lnTo>
                  <a:pt x="5097" y="9898"/>
                </a:lnTo>
                <a:lnTo>
                  <a:pt x="7498" y="7498"/>
                </a:lnTo>
                <a:lnTo>
                  <a:pt x="9898" y="5097"/>
                </a:lnTo>
                <a:lnTo>
                  <a:pt x="12666" y="3247"/>
                </a:lnTo>
                <a:lnTo>
                  <a:pt x="15803" y="1948"/>
                </a:lnTo>
                <a:lnTo>
                  <a:pt x="18939" y="649"/>
                </a:lnTo>
                <a:lnTo>
                  <a:pt x="22205" y="0"/>
                </a:lnTo>
                <a:lnTo>
                  <a:pt x="25599" y="0"/>
                </a:lnTo>
                <a:lnTo>
                  <a:pt x="28994" y="0"/>
                </a:lnTo>
                <a:lnTo>
                  <a:pt x="32260" y="649"/>
                </a:lnTo>
                <a:lnTo>
                  <a:pt x="35396" y="1948"/>
                </a:lnTo>
                <a:lnTo>
                  <a:pt x="38532" y="3247"/>
                </a:lnTo>
                <a:lnTo>
                  <a:pt x="41301" y="5097"/>
                </a:lnTo>
                <a:lnTo>
                  <a:pt x="43701" y="7498"/>
                </a:lnTo>
                <a:lnTo>
                  <a:pt x="46102" y="9898"/>
                </a:lnTo>
                <a:lnTo>
                  <a:pt x="47951" y="12666"/>
                </a:lnTo>
                <a:lnTo>
                  <a:pt x="49251" y="15803"/>
                </a:lnTo>
                <a:lnTo>
                  <a:pt x="50550" y="18939"/>
                </a:lnTo>
                <a:lnTo>
                  <a:pt x="51199" y="22205"/>
                </a:lnTo>
                <a:lnTo>
                  <a:pt x="51199" y="25599"/>
                </a:lnTo>
                <a:close/>
              </a:path>
            </a:pathLst>
          </a:custGeom>
          <a:ln w="365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4328929" y="3503031"/>
            <a:ext cx="51435" cy="51435"/>
          </a:xfrm>
          <a:custGeom>
            <a:avLst/>
            <a:gdLst/>
            <a:ahLst/>
            <a:cxnLst/>
            <a:rect l="l" t="t" r="r" b="b"/>
            <a:pathLst>
              <a:path w="51435" h="51435">
                <a:moveTo>
                  <a:pt x="51199" y="25599"/>
                </a:moveTo>
                <a:lnTo>
                  <a:pt x="51199" y="28994"/>
                </a:lnTo>
                <a:lnTo>
                  <a:pt x="50550" y="32260"/>
                </a:lnTo>
                <a:lnTo>
                  <a:pt x="49251" y="35396"/>
                </a:lnTo>
                <a:lnTo>
                  <a:pt x="47951" y="38532"/>
                </a:lnTo>
                <a:lnTo>
                  <a:pt x="35396" y="49250"/>
                </a:lnTo>
                <a:lnTo>
                  <a:pt x="32260" y="50550"/>
                </a:lnTo>
                <a:lnTo>
                  <a:pt x="28994" y="51199"/>
                </a:lnTo>
                <a:lnTo>
                  <a:pt x="25599" y="51199"/>
                </a:lnTo>
                <a:lnTo>
                  <a:pt x="22205" y="51199"/>
                </a:lnTo>
                <a:lnTo>
                  <a:pt x="18939" y="50550"/>
                </a:lnTo>
                <a:lnTo>
                  <a:pt x="15803" y="49250"/>
                </a:lnTo>
                <a:lnTo>
                  <a:pt x="12666" y="47951"/>
                </a:lnTo>
                <a:lnTo>
                  <a:pt x="1948" y="35396"/>
                </a:lnTo>
                <a:lnTo>
                  <a:pt x="649" y="32260"/>
                </a:lnTo>
                <a:lnTo>
                  <a:pt x="0" y="28994"/>
                </a:lnTo>
                <a:lnTo>
                  <a:pt x="0" y="25599"/>
                </a:lnTo>
                <a:lnTo>
                  <a:pt x="0" y="22205"/>
                </a:lnTo>
                <a:lnTo>
                  <a:pt x="649" y="18939"/>
                </a:lnTo>
                <a:lnTo>
                  <a:pt x="1948" y="15803"/>
                </a:lnTo>
                <a:lnTo>
                  <a:pt x="3247" y="12666"/>
                </a:lnTo>
                <a:lnTo>
                  <a:pt x="5097" y="9898"/>
                </a:lnTo>
                <a:lnTo>
                  <a:pt x="7498" y="7497"/>
                </a:lnTo>
                <a:lnTo>
                  <a:pt x="9898" y="5097"/>
                </a:lnTo>
                <a:lnTo>
                  <a:pt x="12666" y="3247"/>
                </a:lnTo>
                <a:lnTo>
                  <a:pt x="15803" y="1948"/>
                </a:lnTo>
                <a:lnTo>
                  <a:pt x="18939" y="649"/>
                </a:lnTo>
                <a:lnTo>
                  <a:pt x="22205" y="0"/>
                </a:lnTo>
                <a:lnTo>
                  <a:pt x="25599" y="0"/>
                </a:lnTo>
                <a:lnTo>
                  <a:pt x="28994" y="0"/>
                </a:lnTo>
                <a:lnTo>
                  <a:pt x="32260" y="649"/>
                </a:lnTo>
                <a:lnTo>
                  <a:pt x="35396" y="1948"/>
                </a:lnTo>
                <a:lnTo>
                  <a:pt x="38532" y="3247"/>
                </a:lnTo>
                <a:lnTo>
                  <a:pt x="51199" y="22205"/>
                </a:lnTo>
                <a:lnTo>
                  <a:pt x="51199" y="25599"/>
                </a:lnTo>
                <a:close/>
              </a:path>
            </a:pathLst>
          </a:custGeom>
          <a:ln w="365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3932230" y="902912"/>
            <a:ext cx="2812415" cy="2724785"/>
          </a:xfrm>
          <a:prstGeom prst="rect">
            <a:avLst/>
          </a:prstGeom>
        </p:spPr>
        <p:txBody>
          <a:bodyPr wrap="square" lIns="0" tIns="128270" rIns="0" bIns="0" rtlCol="0" vert="horz">
            <a:spAutoFit/>
          </a:bodyPr>
          <a:lstStyle/>
          <a:p>
            <a:pPr marL="130175">
              <a:lnSpc>
                <a:spcPct val="100000"/>
              </a:lnSpc>
              <a:spcBef>
                <a:spcPts val="1010"/>
              </a:spcBef>
            </a:pPr>
            <a:r>
              <a:rPr dirty="0" sz="1850" spc="-15" b="1">
                <a:solidFill>
                  <a:srgbClr val="114B8A"/>
                </a:solidFill>
                <a:latin typeface="Verdana"/>
                <a:cs typeface="Verdana"/>
              </a:rPr>
              <a:t>E</a:t>
            </a:r>
            <a:r>
              <a:rPr dirty="0" sz="1850" spc="-30" b="1">
                <a:solidFill>
                  <a:srgbClr val="114B8A"/>
                </a:solidFill>
                <a:latin typeface="Verdana"/>
                <a:cs typeface="Verdana"/>
              </a:rPr>
              <a:t>n</a:t>
            </a:r>
            <a:r>
              <a:rPr dirty="0" sz="1850" spc="-55" b="1">
                <a:solidFill>
                  <a:srgbClr val="114B8A"/>
                </a:solidFill>
                <a:latin typeface="Verdana"/>
                <a:cs typeface="Verdana"/>
              </a:rPr>
              <a:t>e</a:t>
            </a:r>
            <a:r>
              <a:rPr dirty="0" sz="1850" spc="-120" b="1">
                <a:solidFill>
                  <a:srgbClr val="114B8A"/>
                </a:solidFill>
                <a:latin typeface="Verdana"/>
                <a:cs typeface="Verdana"/>
              </a:rPr>
              <a:t>r</a:t>
            </a:r>
            <a:r>
              <a:rPr dirty="0" sz="1850" spc="10" b="1">
                <a:solidFill>
                  <a:srgbClr val="114B8A"/>
                </a:solidFill>
                <a:latin typeface="Verdana"/>
                <a:cs typeface="Verdana"/>
              </a:rPr>
              <a:t>g</a:t>
            </a:r>
            <a:r>
              <a:rPr dirty="0" sz="1850" spc="-75" b="1">
                <a:solidFill>
                  <a:srgbClr val="114B8A"/>
                </a:solidFill>
                <a:latin typeface="Verdana"/>
                <a:cs typeface="Verdana"/>
              </a:rPr>
              <a:t>i</a:t>
            </a:r>
            <a:r>
              <a:rPr dirty="0" sz="1850" spc="-80" b="1">
                <a:solidFill>
                  <a:srgbClr val="114B8A"/>
                </a:solidFill>
                <a:latin typeface="Verdana"/>
                <a:cs typeface="Verdana"/>
              </a:rPr>
              <a:t>a</a:t>
            </a:r>
            <a:r>
              <a:rPr dirty="0" sz="1850" spc="-105" b="1">
                <a:solidFill>
                  <a:srgbClr val="114B8A"/>
                </a:solidFill>
                <a:latin typeface="Verdana"/>
                <a:cs typeface="Verdana"/>
              </a:rPr>
              <a:t> </a:t>
            </a:r>
            <a:r>
              <a:rPr dirty="0" sz="1850" spc="-55" b="1">
                <a:solidFill>
                  <a:srgbClr val="114B8A"/>
                </a:solidFill>
                <a:latin typeface="Verdana"/>
                <a:cs typeface="Verdana"/>
              </a:rPr>
              <a:t>L</a:t>
            </a:r>
            <a:r>
              <a:rPr dirty="0" sz="1850" spc="-75" b="1">
                <a:solidFill>
                  <a:srgbClr val="114B8A"/>
                </a:solidFill>
                <a:latin typeface="Verdana"/>
                <a:cs typeface="Verdana"/>
              </a:rPr>
              <a:t>i</a:t>
            </a:r>
            <a:r>
              <a:rPr dirty="0" sz="1850" b="1">
                <a:solidFill>
                  <a:srgbClr val="114B8A"/>
                </a:solidFill>
                <a:latin typeface="Verdana"/>
                <a:cs typeface="Verdana"/>
              </a:rPr>
              <a:t>m</a:t>
            </a:r>
            <a:r>
              <a:rPr dirty="0" sz="1850" spc="-10" b="1">
                <a:solidFill>
                  <a:srgbClr val="114B8A"/>
                </a:solidFill>
                <a:latin typeface="Verdana"/>
                <a:cs typeface="Verdana"/>
              </a:rPr>
              <a:t>p</a:t>
            </a:r>
            <a:r>
              <a:rPr dirty="0" sz="1850" spc="-80" b="1">
                <a:solidFill>
                  <a:srgbClr val="114B8A"/>
                </a:solidFill>
                <a:latin typeface="Verdana"/>
                <a:cs typeface="Verdana"/>
              </a:rPr>
              <a:t>a</a:t>
            </a:r>
            <a:endParaRPr sz="1850">
              <a:latin typeface="Verdana"/>
              <a:cs typeface="Verdana"/>
            </a:endParaRPr>
          </a:p>
          <a:p>
            <a:pPr marL="525780" marR="5080" indent="-513715">
              <a:lnSpc>
                <a:spcPct val="108400"/>
              </a:lnSpc>
              <a:spcBef>
                <a:spcPts val="550"/>
              </a:spcBef>
            </a:pPr>
            <a:r>
              <a:rPr dirty="0" sz="1350" spc="15" i="1">
                <a:latin typeface="Arial"/>
                <a:cs typeface="Arial"/>
              </a:rPr>
              <a:t>Líderes </a:t>
            </a:r>
            <a:r>
              <a:rPr dirty="0" sz="1350" spc="10" i="1">
                <a:latin typeface="Arial"/>
                <a:cs typeface="Arial"/>
              </a:rPr>
              <a:t>globais </a:t>
            </a:r>
            <a:r>
              <a:rPr dirty="0" sz="1350" spc="20" i="1">
                <a:latin typeface="Arial"/>
                <a:cs typeface="Arial"/>
              </a:rPr>
              <a:t>em </a:t>
            </a:r>
            <a:r>
              <a:rPr dirty="0" sz="1350" spc="15" i="1">
                <a:latin typeface="Arial"/>
                <a:cs typeface="Arial"/>
              </a:rPr>
              <a:t>energia </a:t>
            </a:r>
            <a:r>
              <a:rPr dirty="0" sz="1350" spc="10" i="1">
                <a:latin typeface="Arial"/>
                <a:cs typeface="Arial"/>
              </a:rPr>
              <a:t>limpa: </a:t>
            </a:r>
            <a:r>
              <a:rPr dirty="0" sz="1350" spc="15" i="1">
                <a:latin typeface="Arial"/>
                <a:cs typeface="Arial"/>
              </a:rPr>
              <a:t> </a:t>
            </a:r>
            <a:r>
              <a:rPr dirty="0" sz="1350" spc="15">
                <a:latin typeface="Arial MT"/>
                <a:cs typeface="Arial MT"/>
              </a:rPr>
              <a:t>Energia</a:t>
            </a:r>
            <a:r>
              <a:rPr dirty="0" sz="1350">
                <a:latin typeface="Arial MT"/>
                <a:cs typeface="Arial MT"/>
              </a:rPr>
              <a:t> </a:t>
            </a:r>
            <a:r>
              <a:rPr dirty="0" sz="1350" spc="10">
                <a:latin typeface="Arial MT"/>
                <a:cs typeface="Arial MT"/>
              </a:rPr>
              <a:t>eólica,</a:t>
            </a:r>
            <a:r>
              <a:rPr dirty="0" sz="1350">
                <a:latin typeface="Arial MT"/>
                <a:cs typeface="Arial MT"/>
              </a:rPr>
              <a:t> </a:t>
            </a:r>
            <a:r>
              <a:rPr dirty="0" sz="1350" spc="10">
                <a:latin typeface="Arial MT"/>
                <a:cs typeface="Arial MT"/>
              </a:rPr>
              <a:t>solar</a:t>
            </a:r>
            <a:r>
              <a:rPr dirty="0" sz="1350">
                <a:latin typeface="Arial MT"/>
                <a:cs typeface="Arial MT"/>
              </a:rPr>
              <a:t> </a:t>
            </a:r>
            <a:r>
              <a:rPr dirty="0" sz="1350" spc="15">
                <a:latin typeface="Arial MT"/>
                <a:cs typeface="Arial MT"/>
              </a:rPr>
              <a:t>e</a:t>
            </a:r>
            <a:r>
              <a:rPr dirty="0" sz="1350">
                <a:latin typeface="Arial MT"/>
                <a:cs typeface="Arial MT"/>
              </a:rPr>
              <a:t> </a:t>
            </a:r>
            <a:r>
              <a:rPr dirty="0" sz="1350" spc="10">
                <a:latin typeface="Arial MT"/>
                <a:cs typeface="Arial MT"/>
              </a:rPr>
              <a:t>outras </a:t>
            </a:r>
            <a:r>
              <a:rPr dirty="0" sz="1350" spc="-360">
                <a:latin typeface="Arial MT"/>
                <a:cs typeface="Arial MT"/>
              </a:rPr>
              <a:t> </a:t>
            </a:r>
            <a:r>
              <a:rPr dirty="0" sz="1350" spc="10">
                <a:latin typeface="Arial MT"/>
                <a:cs typeface="Arial MT"/>
              </a:rPr>
              <a:t>fontes </a:t>
            </a:r>
            <a:r>
              <a:rPr dirty="0" sz="1350" spc="15">
                <a:latin typeface="Arial MT"/>
                <a:cs typeface="Arial MT"/>
              </a:rPr>
              <a:t>de energia renováveis </a:t>
            </a:r>
            <a:r>
              <a:rPr dirty="0" sz="1350" spc="-365">
                <a:latin typeface="Arial MT"/>
                <a:cs typeface="Arial MT"/>
              </a:rPr>
              <a:t> </a:t>
            </a:r>
            <a:r>
              <a:rPr dirty="0" sz="1350" spc="15">
                <a:latin typeface="Arial MT"/>
                <a:cs typeface="Arial MT"/>
              </a:rPr>
              <a:t>Armazenamento de </a:t>
            </a:r>
            <a:r>
              <a:rPr dirty="0" sz="1350" spc="10">
                <a:latin typeface="Arial MT"/>
                <a:cs typeface="Arial MT"/>
              </a:rPr>
              <a:t>energia, </a:t>
            </a:r>
            <a:r>
              <a:rPr dirty="0" sz="1350" spc="15">
                <a:latin typeface="Arial MT"/>
                <a:cs typeface="Arial MT"/>
              </a:rPr>
              <a:t> </a:t>
            </a:r>
            <a:r>
              <a:rPr dirty="0" sz="1350" spc="10">
                <a:latin typeface="Arial MT"/>
                <a:cs typeface="Arial MT"/>
              </a:rPr>
              <a:t>veículos</a:t>
            </a:r>
            <a:r>
              <a:rPr dirty="0" sz="1350">
                <a:latin typeface="Arial MT"/>
                <a:cs typeface="Arial MT"/>
              </a:rPr>
              <a:t> </a:t>
            </a:r>
            <a:r>
              <a:rPr dirty="0" sz="1350" spc="10">
                <a:latin typeface="Arial MT"/>
                <a:cs typeface="Arial MT"/>
              </a:rPr>
              <a:t>elétricos</a:t>
            </a:r>
            <a:endParaRPr sz="1350">
              <a:latin typeface="Arial MT"/>
              <a:cs typeface="Arial MT"/>
            </a:endParaRPr>
          </a:p>
          <a:p>
            <a:pPr marL="525780" marR="609600">
              <a:lnSpc>
                <a:spcPct val="108400"/>
              </a:lnSpc>
            </a:pPr>
            <a:r>
              <a:rPr dirty="0" sz="1350" spc="10">
                <a:latin typeface="Arial MT"/>
                <a:cs typeface="Arial MT"/>
              </a:rPr>
              <a:t>Eficiência</a:t>
            </a:r>
            <a:r>
              <a:rPr dirty="0" sz="1350" spc="-10">
                <a:latin typeface="Arial MT"/>
                <a:cs typeface="Arial MT"/>
              </a:rPr>
              <a:t> </a:t>
            </a:r>
            <a:r>
              <a:rPr dirty="0" sz="1350" spc="10">
                <a:latin typeface="Arial MT"/>
                <a:cs typeface="Arial MT"/>
              </a:rPr>
              <a:t>energética, </a:t>
            </a:r>
            <a:r>
              <a:rPr dirty="0" sz="1350" spc="-360">
                <a:latin typeface="Arial MT"/>
                <a:cs typeface="Arial MT"/>
              </a:rPr>
              <a:t> </a:t>
            </a:r>
            <a:r>
              <a:rPr dirty="0" sz="1350" spc="10">
                <a:latin typeface="Arial MT"/>
                <a:cs typeface="Arial MT"/>
              </a:rPr>
              <a:t>edifícios</a:t>
            </a:r>
            <a:r>
              <a:rPr dirty="0" sz="1350" spc="-5">
                <a:latin typeface="Arial MT"/>
                <a:cs typeface="Arial MT"/>
              </a:rPr>
              <a:t> </a:t>
            </a:r>
            <a:r>
              <a:rPr dirty="0" sz="1350" spc="15">
                <a:latin typeface="Arial MT"/>
                <a:cs typeface="Arial MT"/>
              </a:rPr>
              <a:t>verdes</a:t>
            </a:r>
            <a:endParaRPr sz="1350">
              <a:latin typeface="Arial MT"/>
              <a:cs typeface="Arial MT"/>
            </a:endParaRPr>
          </a:p>
          <a:p>
            <a:pPr marL="525780" marR="346075">
              <a:lnSpc>
                <a:spcPct val="108400"/>
              </a:lnSpc>
            </a:pPr>
            <a:r>
              <a:rPr dirty="0" sz="1350" spc="15">
                <a:latin typeface="Arial MT"/>
                <a:cs typeface="Arial MT"/>
              </a:rPr>
              <a:t>Remoção</a:t>
            </a:r>
            <a:r>
              <a:rPr dirty="0" sz="1350">
                <a:latin typeface="Arial MT"/>
                <a:cs typeface="Arial MT"/>
              </a:rPr>
              <a:t> </a:t>
            </a:r>
            <a:r>
              <a:rPr dirty="0" sz="1350" spc="10">
                <a:latin typeface="Arial MT"/>
                <a:cs typeface="Arial MT"/>
              </a:rPr>
              <a:t>tecnológica</a:t>
            </a:r>
            <a:r>
              <a:rPr dirty="0" sz="1350">
                <a:latin typeface="Arial MT"/>
                <a:cs typeface="Arial MT"/>
              </a:rPr>
              <a:t> </a:t>
            </a:r>
            <a:r>
              <a:rPr dirty="0" sz="1350" spc="15">
                <a:latin typeface="Arial MT"/>
                <a:cs typeface="Arial MT"/>
              </a:rPr>
              <a:t>de </a:t>
            </a:r>
            <a:r>
              <a:rPr dirty="0" sz="1350" spc="-360">
                <a:latin typeface="Arial MT"/>
                <a:cs typeface="Arial MT"/>
              </a:rPr>
              <a:t> </a:t>
            </a:r>
            <a:r>
              <a:rPr dirty="0" sz="1350" spc="15">
                <a:latin typeface="Arial MT"/>
                <a:cs typeface="Arial MT"/>
              </a:rPr>
              <a:t>carbono</a:t>
            </a:r>
            <a:endParaRPr sz="1350">
              <a:latin typeface="Arial MT"/>
              <a:cs typeface="Arial MT"/>
            </a:endParaRPr>
          </a:p>
          <a:p>
            <a:pPr marL="525780">
              <a:lnSpc>
                <a:spcPct val="100000"/>
              </a:lnSpc>
              <a:spcBef>
                <a:spcPts val="140"/>
              </a:spcBef>
            </a:pPr>
            <a:r>
              <a:rPr dirty="0" sz="1350" spc="15">
                <a:latin typeface="Arial MT"/>
                <a:cs typeface="Arial MT"/>
              </a:rPr>
              <a:t>Nova</a:t>
            </a:r>
            <a:r>
              <a:rPr dirty="0" sz="1350" spc="-10">
                <a:latin typeface="Arial MT"/>
                <a:cs typeface="Arial MT"/>
              </a:rPr>
              <a:t> </a:t>
            </a:r>
            <a:r>
              <a:rPr dirty="0" sz="1350" spc="15">
                <a:latin typeface="Arial MT"/>
                <a:cs typeface="Arial MT"/>
              </a:rPr>
              <a:t>energia</a:t>
            </a:r>
            <a:r>
              <a:rPr dirty="0" sz="1350" spc="-5">
                <a:latin typeface="Arial MT"/>
                <a:cs typeface="Arial MT"/>
              </a:rPr>
              <a:t> </a:t>
            </a:r>
            <a:r>
              <a:rPr dirty="0" sz="1350" spc="15">
                <a:latin typeface="Arial MT"/>
                <a:cs typeface="Arial MT"/>
              </a:rPr>
              <a:t>para</a:t>
            </a:r>
            <a:r>
              <a:rPr dirty="0" sz="1350" spc="-5">
                <a:latin typeface="Arial MT"/>
                <a:cs typeface="Arial MT"/>
              </a:rPr>
              <a:t> </a:t>
            </a:r>
            <a:r>
              <a:rPr dirty="0" sz="1350" spc="15">
                <a:latin typeface="Arial MT"/>
                <a:cs typeface="Arial MT"/>
              </a:rPr>
              <a:t>o</a:t>
            </a:r>
            <a:r>
              <a:rPr dirty="0" sz="1350" spc="-5">
                <a:latin typeface="Arial MT"/>
                <a:cs typeface="Arial MT"/>
              </a:rPr>
              <a:t> </a:t>
            </a:r>
            <a:r>
              <a:rPr dirty="0" sz="1350" spc="10">
                <a:latin typeface="Arial MT"/>
                <a:cs typeface="Arial MT"/>
              </a:rPr>
              <a:t>futuro</a:t>
            </a:r>
            <a:endParaRPr sz="1350">
              <a:latin typeface="Arial MT"/>
              <a:cs typeface="Arial MT"/>
            </a:endParaRPr>
          </a:p>
        </p:txBody>
      </p:sp>
      <p:pic>
        <p:nvPicPr>
          <p:cNvPr id="18" name="object 1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062632" y="438864"/>
            <a:ext cx="542924" cy="514349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817569" y="526841"/>
            <a:ext cx="523874" cy="409575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48622" y="524114"/>
            <a:ext cx="523874" cy="419100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463240" y="3883535"/>
            <a:ext cx="657224" cy="542924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734121" y="3945377"/>
            <a:ext cx="552449" cy="485774"/>
          </a:xfrm>
          <a:prstGeom prst="rect">
            <a:avLst/>
          </a:prstGeom>
        </p:spPr>
      </p:pic>
      <p:pic>
        <p:nvPicPr>
          <p:cNvPr id="23" name="object 23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2332194" y="3945377"/>
            <a:ext cx="571499" cy="447674"/>
          </a:xfrm>
          <a:prstGeom prst="rect">
            <a:avLst/>
          </a:prstGeom>
        </p:spPr>
      </p:pic>
      <p:sp>
        <p:nvSpPr>
          <p:cNvPr id="24" name="object 24"/>
          <p:cNvSpPr/>
          <p:nvPr/>
        </p:nvSpPr>
        <p:spPr>
          <a:xfrm>
            <a:off x="771172" y="5145335"/>
            <a:ext cx="51435" cy="51435"/>
          </a:xfrm>
          <a:custGeom>
            <a:avLst/>
            <a:gdLst/>
            <a:ahLst/>
            <a:cxnLst/>
            <a:rect l="l" t="t" r="r" b="b"/>
            <a:pathLst>
              <a:path w="51434" h="51435">
                <a:moveTo>
                  <a:pt x="51429" y="25714"/>
                </a:moveTo>
                <a:lnTo>
                  <a:pt x="25714" y="51429"/>
                </a:lnTo>
                <a:lnTo>
                  <a:pt x="22304" y="51429"/>
                </a:lnTo>
                <a:lnTo>
                  <a:pt x="19024" y="50776"/>
                </a:lnTo>
                <a:lnTo>
                  <a:pt x="15874" y="49471"/>
                </a:lnTo>
                <a:lnTo>
                  <a:pt x="12723" y="48166"/>
                </a:lnTo>
                <a:lnTo>
                  <a:pt x="9942" y="46308"/>
                </a:lnTo>
                <a:lnTo>
                  <a:pt x="7531" y="43897"/>
                </a:lnTo>
                <a:lnTo>
                  <a:pt x="5120" y="41486"/>
                </a:lnTo>
                <a:lnTo>
                  <a:pt x="3262" y="38705"/>
                </a:lnTo>
                <a:lnTo>
                  <a:pt x="1957" y="35555"/>
                </a:lnTo>
                <a:lnTo>
                  <a:pt x="652" y="32404"/>
                </a:lnTo>
                <a:lnTo>
                  <a:pt x="0" y="29124"/>
                </a:lnTo>
                <a:lnTo>
                  <a:pt x="0" y="25714"/>
                </a:lnTo>
                <a:lnTo>
                  <a:pt x="0" y="22304"/>
                </a:lnTo>
                <a:lnTo>
                  <a:pt x="7531" y="7531"/>
                </a:lnTo>
                <a:lnTo>
                  <a:pt x="9942" y="5120"/>
                </a:lnTo>
                <a:lnTo>
                  <a:pt x="12723" y="3262"/>
                </a:lnTo>
                <a:lnTo>
                  <a:pt x="15874" y="1957"/>
                </a:lnTo>
                <a:lnTo>
                  <a:pt x="19024" y="652"/>
                </a:lnTo>
                <a:lnTo>
                  <a:pt x="22304" y="0"/>
                </a:lnTo>
                <a:lnTo>
                  <a:pt x="25714" y="0"/>
                </a:lnTo>
                <a:lnTo>
                  <a:pt x="29124" y="0"/>
                </a:lnTo>
                <a:lnTo>
                  <a:pt x="32404" y="652"/>
                </a:lnTo>
                <a:lnTo>
                  <a:pt x="35555" y="1957"/>
                </a:lnTo>
                <a:lnTo>
                  <a:pt x="38705" y="3262"/>
                </a:lnTo>
                <a:lnTo>
                  <a:pt x="51429" y="22304"/>
                </a:lnTo>
                <a:lnTo>
                  <a:pt x="51429" y="25714"/>
                </a:lnTo>
                <a:close/>
              </a:path>
            </a:pathLst>
          </a:custGeom>
          <a:ln w="342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771172" y="5591053"/>
            <a:ext cx="51435" cy="51435"/>
          </a:xfrm>
          <a:custGeom>
            <a:avLst/>
            <a:gdLst/>
            <a:ahLst/>
            <a:cxnLst/>
            <a:rect l="l" t="t" r="r" b="b"/>
            <a:pathLst>
              <a:path w="51434" h="51435">
                <a:moveTo>
                  <a:pt x="51429" y="25714"/>
                </a:moveTo>
                <a:lnTo>
                  <a:pt x="25714" y="51429"/>
                </a:lnTo>
                <a:lnTo>
                  <a:pt x="22304" y="51428"/>
                </a:lnTo>
                <a:lnTo>
                  <a:pt x="19024" y="50776"/>
                </a:lnTo>
                <a:lnTo>
                  <a:pt x="15874" y="49471"/>
                </a:lnTo>
                <a:lnTo>
                  <a:pt x="12723" y="48166"/>
                </a:lnTo>
                <a:lnTo>
                  <a:pt x="9942" y="46308"/>
                </a:lnTo>
                <a:lnTo>
                  <a:pt x="7531" y="43897"/>
                </a:lnTo>
                <a:lnTo>
                  <a:pt x="5120" y="41486"/>
                </a:lnTo>
                <a:lnTo>
                  <a:pt x="3262" y="38705"/>
                </a:lnTo>
                <a:lnTo>
                  <a:pt x="1957" y="35554"/>
                </a:lnTo>
                <a:lnTo>
                  <a:pt x="652" y="32404"/>
                </a:lnTo>
                <a:lnTo>
                  <a:pt x="0" y="29124"/>
                </a:lnTo>
                <a:lnTo>
                  <a:pt x="0" y="25714"/>
                </a:lnTo>
                <a:lnTo>
                  <a:pt x="0" y="22304"/>
                </a:lnTo>
                <a:lnTo>
                  <a:pt x="7531" y="7531"/>
                </a:lnTo>
                <a:lnTo>
                  <a:pt x="9942" y="5120"/>
                </a:lnTo>
                <a:lnTo>
                  <a:pt x="12723" y="3262"/>
                </a:lnTo>
                <a:lnTo>
                  <a:pt x="15874" y="1957"/>
                </a:lnTo>
                <a:lnTo>
                  <a:pt x="19024" y="652"/>
                </a:lnTo>
                <a:lnTo>
                  <a:pt x="22304" y="0"/>
                </a:lnTo>
                <a:lnTo>
                  <a:pt x="25714" y="0"/>
                </a:lnTo>
                <a:lnTo>
                  <a:pt x="29124" y="0"/>
                </a:lnTo>
                <a:lnTo>
                  <a:pt x="32404" y="652"/>
                </a:lnTo>
                <a:lnTo>
                  <a:pt x="35555" y="1957"/>
                </a:lnTo>
                <a:lnTo>
                  <a:pt x="38705" y="3262"/>
                </a:lnTo>
                <a:lnTo>
                  <a:pt x="51429" y="22304"/>
                </a:lnTo>
                <a:lnTo>
                  <a:pt x="51429" y="25714"/>
                </a:lnTo>
                <a:close/>
              </a:path>
            </a:pathLst>
          </a:custGeom>
          <a:ln w="342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771172" y="6259631"/>
            <a:ext cx="51435" cy="51435"/>
          </a:xfrm>
          <a:custGeom>
            <a:avLst/>
            <a:gdLst/>
            <a:ahLst/>
            <a:cxnLst/>
            <a:rect l="l" t="t" r="r" b="b"/>
            <a:pathLst>
              <a:path w="51434" h="51435">
                <a:moveTo>
                  <a:pt x="51429" y="25714"/>
                </a:moveTo>
                <a:lnTo>
                  <a:pt x="25714" y="51429"/>
                </a:lnTo>
                <a:lnTo>
                  <a:pt x="22304" y="51428"/>
                </a:lnTo>
                <a:lnTo>
                  <a:pt x="0" y="29124"/>
                </a:lnTo>
                <a:lnTo>
                  <a:pt x="0" y="25714"/>
                </a:lnTo>
                <a:lnTo>
                  <a:pt x="0" y="22304"/>
                </a:lnTo>
                <a:lnTo>
                  <a:pt x="7531" y="7531"/>
                </a:lnTo>
                <a:lnTo>
                  <a:pt x="9942" y="5120"/>
                </a:lnTo>
                <a:lnTo>
                  <a:pt x="12723" y="3262"/>
                </a:lnTo>
                <a:lnTo>
                  <a:pt x="15874" y="1957"/>
                </a:lnTo>
                <a:lnTo>
                  <a:pt x="19024" y="652"/>
                </a:lnTo>
                <a:lnTo>
                  <a:pt x="22304" y="0"/>
                </a:lnTo>
                <a:lnTo>
                  <a:pt x="25714" y="0"/>
                </a:lnTo>
                <a:lnTo>
                  <a:pt x="29124" y="0"/>
                </a:lnTo>
                <a:lnTo>
                  <a:pt x="43897" y="7531"/>
                </a:lnTo>
                <a:lnTo>
                  <a:pt x="46308" y="9942"/>
                </a:lnTo>
                <a:lnTo>
                  <a:pt x="48166" y="12723"/>
                </a:lnTo>
                <a:lnTo>
                  <a:pt x="49471" y="15873"/>
                </a:lnTo>
                <a:lnTo>
                  <a:pt x="50776" y="19024"/>
                </a:lnTo>
                <a:lnTo>
                  <a:pt x="51429" y="22304"/>
                </a:lnTo>
                <a:lnTo>
                  <a:pt x="51429" y="25714"/>
                </a:lnTo>
                <a:close/>
              </a:path>
            </a:pathLst>
          </a:custGeom>
          <a:ln w="342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771172" y="6482490"/>
            <a:ext cx="51435" cy="51435"/>
          </a:xfrm>
          <a:custGeom>
            <a:avLst/>
            <a:gdLst/>
            <a:ahLst/>
            <a:cxnLst/>
            <a:rect l="l" t="t" r="r" b="b"/>
            <a:pathLst>
              <a:path w="51434" h="51434">
                <a:moveTo>
                  <a:pt x="51429" y="25714"/>
                </a:moveTo>
                <a:lnTo>
                  <a:pt x="25714" y="51429"/>
                </a:lnTo>
                <a:lnTo>
                  <a:pt x="22304" y="51428"/>
                </a:lnTo>
                <a:lnTo>
                  <a:pt x="19024" y="50776"/>
                </a:lnTo>
                <a:lnTo>
                  <a:pt x="15874" y="49471"/>
                </a:lnTo>
                <a:lnTo>
                  <a:pt x="12723" y="48166"/>
                </a:lnTo>
                <a:lnTo>
                  <a:pt x="0" y="29124"/>
                </a:lnTo>
                <a:lnTo>
                  <a:pt x="0" y="25714"/>
                </a:lnTo>
                <a:lnTo>
                  <a:pt x="0" y="22304"/>
                </a:lnTo>
                <a:lnTo>
                  <a:pt x="7531" y="7531"/>
                </a:lnTo>
                <a:lnTo>
                  <a:pt x="9942" y="5120"/>
                </a:lnTo>
                <a:lnTo>
                  <a:pt x="12723" y="3262"/>
                </a:lnTo>
                <a:lnTo>
                  <a:pt x="15874" y="1957"/>
                </a:lnTo>
                <a:lnTo>
                  <a:pt x="19024" y="652"/>
                </a:lnTo>
                <a:lnTo>
                  <a:pt x="22304" y="0"/>
                </a:lnTo>
                <a:lnTo>
                  <a:pt x="25714" y="0"/>
                </a:lnTo>
                <a:lnTo>
                  <a:pt x="29124" y="0"/>
                </a:lnTo>
                <a:lnTo>
                  <a:pt x="43897" y="7531"/>
                </a:lnTo>
                <a:lnTo>
                  <a:pt x="46308" y="9942"/>
                </a:lnTo>
                <a:lnTo>
                  <a:pt x="48166" y="12723"/>
                </a:lnTo>
                <a:lnTo>
                  <a:pt x="49471" y="15873"/>
                </a:lnTo>
                <a:lnTo>
                  <a:pt x="50776" y="19024"/>
                </a:lnTo>
                <a:lnTo>
                  <a:pt x="51429" y="22304"/>
                </a:lnTo>
                <a:lnTo>
                  <a:pt x="51429" y="25714"/>
                </a:lnTo>
                <a:close/>
              </a:path>
            </a:pathLst>
          </a:custGeom>
          <a:ln w="342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771172" y="6705349"/>
            <a:ext cx="51435" cy="51435"/>
          </a:xfrm>
          <a:custGeom>
            <a:avLst/>
            <a:gdLst/>
            <a:ahLst/>
            <a:cxnLst/>
            <a:rect l="l" t="t" r="r" b="b"/>
            <a:pathLst>
              <a:path w="51434" h="51434">
                <a:moveTo>
                  <a:pt x="51429" y="25714"/>
                </a:moveTo>
                <a:lnTo>
                  <a:pt x="35555" y="49471"/>
                </a:lnTo>
                <a:lnTo>
                  <a:pt x="32404" y="50776"/>
                </a:lnTo>
                <a:lnTo>
                  <a:pt x="29124" y="51428"/>
                </a:lnTo>
                <a:lnTo>
                  <a:pt x="25714" y="51429"/>
                </a:lnTo>
                <a:lnTo>
                  <a:pt x="22304" y="51428"/>
                </a:lnTo>
                <a:lnTo>
                  <a:pt x="19024" y="50776"/>
                </a:lnTo>
                <a:lnTo>
                  <a:pt x="15874" y="49471"/>
                </a:lnTo>
                <a:lnTo>
                  <a:pt x="12723" y="48166"/>
                </a:lnTo>
                <a:lnTo>
                  <a:pt x="0" y="29124"/>
                </a:lnTo>
                <a:lnTo>
                  <a:pt x="0" y="25714"/>
                </a:lnTo>
                <a:lnTo>
                  <a:pt x="0" y="22304"/>
                </a:lnTo>
                <a:lnTo>
                  <a:pt x="7531" y="7531"/>
                </a:lnTo>
                <a:lnTo>
                  <a:pt x="9942" y="5120"/>
                </a:lnTo>
                <a:lnTo>
                  <a:pt x="12723" y="3262"/>
                </a:lnTo>
                <a:lnTo>
                  <a:pt x="15874" y="1957"/>
                </a:lnTo>
                <a:lnTo>
                  <a:pt x="19024" y="652"/>
                </a:lnTo>
                <a:lnTo>
                  <a:pt x="22304" y="0"/>
                </a:lnTo>
                <a:lnTo>
                  <a:pt x="25714" y="0"/>
                </a:lnTo>
                <a:lnTo>
                  <a:pt x="29124" y="0"/>
                </a:lnTo>
                <a:lnTo>
                  <a:pt x="43897" y="7531"/>
                </a:lnTo>
                <a:lnTo>
                  <a:pt x="46308" y="9942"/>
                </a:lnTo>
                <a:lnTo>
                  <a:pt x="48166" y="12723"/>
                </a:lnTo>
                <a:lnTo>
                  <a:pt x="49471" y="15873"/>
                </a:lnTo>
                <a:lnTo>
                  <a:pt x="50776" y="19024"/>
                </a:lnTo>
                <a:lnTo>
                  <a:pt x="51429" y="22304"/>
                </a:lnTo>
                <a:lnTo>
                  <a:pt x="51429" y="25714"/>
                </a:lnTo>
                <a:close/>
              </a:path>
            </a:pathLst>
          </a:custGeom>
          <a:ln w="342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771172" y="6928208"/>
            <a:ext cx="51435" cy="51435"/>
          </a:xfrm>
          <a:custGeom>
            <a:avLst/>
            <a:gdLst/>
            <a:ahLst/>
            <a:cxnLst/>
            <a:rect l="l" t="t" r="r" b="b"/>
            <a:pathLst>
              <a:path w="51434" h="51434">
                <a:moveTo>
                  <a:pt x="51429" y="25714"/>
                </a:moveTo>
                <a:lnTo>
                  <a:pt x="25714" y="51429"/>
                </a:lnTo>
                <a:lnTo>
                  <a:pt x="22304" y="51428"/>
                </a:lnTo>
                <a:lnTo>
                  <a:pt x="0" y="29124"/>
                </a:lnTo>
                <a:lnTo>
                  <a:pt x="0" y="25714"/>
                </a:lnTo>
                <a:lnTo>
                  <a:pt x="0" y="22304"/>
                </a:lnTo>
                <a:lnTo>
                  <a:pt x="652" y="19024"/>
                </a:lnTo>
                <a:lnTo>
                  <a:pt x="1957" y="15874"/>
                </a:lnTo>
                <a:lnTo>
                  <a:pt x="3262" y="12723"/>
                </a:lnTo>
                <a:lnTo>
                  <a:pt x="5120" y="9942"/>
                </a:lnTo>
                <a:lnTo>
                  <a:pt x="7531" y="7531"/>
                </a:lnTo>
                <a:lnTo>
                  <a:pt x="9942" y="5120"/>
                </a:lnTo>
                <a:lnTo>
                  <a:pt x="12723" y="3262"/>
                </a:lnTo>
                <a:lnTo>
                  <a:pt x="15874" y="1957"/>
                </a:lnTo>
                <a:lnTo>
                  <a:pt x="19024" y="652"/>
                </a:lnTo>
                <a:lnTo>
                  <a:pt x="22304" y="0"/>
                </a:lnTo>
                <a:lnTo>
                  <a:pt x="25714" y="0"/>
                </a:lnTo>
                <a:lnTo>
                  <a:pt x="29124" y="0"/>
                </a:lnTo>
                <a:lnTo>
                  <a:pt x="43897" y="7531"/>
                </a:lnTo>
                <a:lnTo>
                  <a:pt x="46308" y="9942"/>
                </a:lnTo>
                <a:lnTo>
                  <a:pt x="48166" y="12723"/>
                </a:lnTo>
                <a:lnTo>
                  <a:pt x="49471" y="15873"/>
                </a:lnTo>
                <a:lnTo>
                  <a:pt x="50776" y="19024"/>
                </a:lnTo>
                <a:lnTo>
                  <a:pt x="51429" y="22304"/>
                </a:lnTo>
                <a:lnTo>
                  <a:pt x="51429" y="25714"/>
                </a:lnTo>
                <a:close/>
              </a:path>
            </a:pathLst>
          </a:custGeom>
          <a:ln w="342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 txBox="1"/>
          <p:nvPr/>
        </p:nvSpPr>
        <p:spPr>
          <a:xfrm>
            <a:off x="532772" y="4527610"/>
            <a:ext cx="2633345" cy="25241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850" spc="-405" b="1">
                <a:solidFill>
                  <a:srgbClr val="114B8A"/>
                </a:solidFill>
                <a:latin typeface="Verdana"/>
                <a:cs typeface="Verdana"/>
              </a:rPr>
              <a:t>I</a:t>
            </a:r>
            <a:r>
              <a:rPr dirty="0" sz="1850" spc="-30" b="1">
                <a:solidFill>
                  <a:srgbClr val="114B8A"/>
                </a:solidFill>
                <a:latin typeface="Verdana"/>
                <a:cs typeface="Verdana"/>
              </a:rPr>
              <a:t>n</a:t>
            </a:r>
            <a:r>
              <a:rPr dirty="0" sz="1850" spc="-5" b="1">
                <a:solidFill>
                  <a:srgbClr val="114B8A"/>
                </a:solidFill>
                <a:latin typeface="Verdana"/>
                <a:cs typeface="Verdana"/>
              </a:rPr>
              <a:t>d</a:t>
            </a:r>
            <a:r>
              <a:rPr dirty="0" sz="1850" spc="-40" b="1">
                <a:solidFill>
                  <a:srgbClr val="114B8A"/>
                </a:solidFill>
                <a:latin typeface="Verdana"/>
                <a:cs typeface="Verdana"/>
              </a:rPr>
              <a:t>ú</a:t>
            </a:r>
            <a:r>
              <a:rPr dirty="0" sz="1850" spc="-110" b="1">
                <a:solidFill>
                  <a:srgbClr val="114B8A"/>
                </a:solidFill>
                <a:latin typeface="Verdana"/>
                <a:cs typeface="Verdana"/>
              </a:rPr>
              <a:t>s</a:t>
            </a:r>
            <a:r>
              <a:rPr dirty="0" sz="1850" spc="-35" b="1">
                <a:solidFill>
                  <a:srgbClr val="114B8A"/>
                </a:solidFill>
                <a:latin typeface="Verdana"/>
                <a:cs typeface="Verdana"/>
              </a:rPr>
              <a:t>t</a:t>
            </a:r>
            <a:r>
              <a:rPr dirty="0" sz="1850" spc="-120" b="1">
                <a:solidFill>
                  <a:srgbClr val="114B8A"/>
                </a:solidFill>
                <a:latin typeface="Verdana"/>
                <a:cs typeface="Verdana"/>
              </a:rPr>
              <a:t>r</a:t>
            </a:r>
            <a:r>
              <a:rPr dirty="0" sz="1850" spc="-75" b="1">
                <a:solidFill>
                  <a:srgbClr val="114B8A"/>
                </a:solidFill>
                <a:latin typeface="Verdana"/>
                <a:cs typeface="Verdana"/>
              </a:rPr>
              <a:t>i</a:t>
            </a:r>
            <a:r>
              <a:rPr dirty="0" sz="1850" spc="-80" b="1">
                <a:solidFill>
                  <a:srgbClr val="114B8A"/>
                </a:solidFill>
                <a:latin typeface="Verdana"/>
                <a:cs typeface="Verdana"/>
              </a:rPr>
              <a:t>a</a:t>
            </a:r>
            <a:r>
              <a:rPr dirty="0" sz="1850" spc="-105" b="1">
                <a:solidFill>
                  <a:srgbClr val="114B8A"/>
                </a:solidFill>
                <a:latin typeface="Verdana"/>
                <a:cs typeface="Verdana"/>
              </a:rPr>
              <a:t> </a:t>
            </a:r>
            <a:r>
              <a:rPr dirty="0" sz="1850" spc="-50" b="1">
                <a:solidFill>
                  <a:srgbClr val="114B8A"/>
                </a:solidFill>
                <a:latin typeface="Verdana"/>
                <a:cs typeface="Verdana"/>
              </a:rPr>
              <a:t>e</a:t>
            </a:r>
            <a:r>
              <a:rPr dirty="0" sz="1850" spc="-105" b="1">
                <a:solidFill>
                  <a:srgbClr val="114B8A"/>
                </a:solidFill>
                <a:latin typeface="Verdana"/>
                <a:cs typeface="Verdana"/>
              </a:rPr>
              <a:t> </a:t>
            </a:r>
            <a:r>
              <a:rPr dirty="0" sz="1850" spc="30" b="1">
                <a:solidFill>
                  <a:srgbClr val="114B8A"/>
                </a:solidFill>
                <a:latin typeface="Verdana"/>
                <a:cs typeface="Verdana"/>
              </a:rPr>
              <a:t>C</a:t>
            </a:r>
            <a:r>
              <a:rPr dirty="0" sz="1850" spc="-50" b="1">
                <a:solidFill>
                  <a:srgbClr val="114B8A"/>
                </a:solidFill>
                <a:latin typeface="Verdana"/>
                <a:cs typeface="Verdana"/>
              </a:rPr>
              <a:t>o</a:t>
            </a:r>
            <a:r>
              <a:rPr dirty="0" sz="1850" b="1">
                <a:solidFill>
                  <a:srgbClr val="114B8A"/>
                </a:solidFill>
                <a:latin typeface="Verdana"/>
                <a:cs typeface="Verdana"/>
              </a:rPr>
              <a:t>m</a:t>
            </a:r>
            <a:r>
              <a:rPr dirty="0" sz="1850" spc="-55" b="1">
                <a:solidFill>
                  <a:srgbClr val="114B8A"/>
                </a:solidFill>
                <a:latin typeface="Verdana"/>
                <a:cs typeface="Verdana"/>
              </a:rPr>
              <a:t>é</a:t>
            </a:r>
            <a:r>
              <a:rPr dirty="0" sz="1850" spc="-120" b="1">
                <a:solidFill>
                  <a:srgbClr val="114B8A"/>
                </a:solidFill>
                <a:latin typeface="Verdana"/>
                <a:cs typeface="Verdana"/>
              </a:rPr>
              <a:t>r</a:t>
            </a:r>
            <a:r>
              <a:rPr dirty="0" sz="1850" spc="10" b="1">
                <a:solidFill>
                  <a:srgbClr val="114B8A"/>
                </a:solidFill>
                <a:latin typeface="Verdana"/>
                <a:cs typeface="Verdana"/>
              </a:rPr>
              <a:t>c</a:t>
            </a:r>
            <a:r>
              <a:rPr dirty="0" sz="1850" spc="-75" b="1">
                <a:solidFill>
                  <a:srgbClr val="114B8A"/>
                </a:solidFill>
                <a:latin typeface="Verdana"/>
                <a:cs typeface="Verdana"/>
              </a:rPr>
              <a:t>i</a:t>
            </a:r>
            <a:r>
              <a:rPr dirty="0" sz="1850" spc="-45" b="1">
                <a:solidFill>
                  <a:srgbClr val="114B8A"/>
                </a:solidFill>
                <a:latin typeface="Verdana"/>
                <a:cs typeface="Verdana"/>
              </a:rPr>
              <a:t>o</a:t>
            </a:r>
            <a:endParaRPr sz="1850">
              <a:latin typeface="Verdana"/>
              <a:cs typeface="Verdana"/>
            </a:endParaRPr>
          </a:p>
          <a:p>
            <a:pPr marL="363855" marR="56515">
              <a:lnSpc>
                <a:spcPct val="108300"/>
              </a:lnSpc>
              <a:spcBef>
                <a:spcPts val="1625"/>
              </a:spcBef>
            </a:pPr>
            <a:r>
              <a:rPr dirty="0" sz="1350" spc="15">
                <a:latin typeface="Arial MT"/>
                <a:cs typeface="Arial MT"/>
              </a:rPr>
              <a:t>Maiores corporações </a:t>
            </a:r>
            <a:r>
              <a:rPr dirty="0" sz="1350" spc="20">
                <a:latin typeface="Arial MT"/>
                <a:cs typeface="Arial MT"/>
              </a:rPr>
              <a:t> </a:t>
            </a:r>
            <a:r>
              <a:rPr dirty="0" sz="1350" spc="15">
                <a:latin typeface="Arial MT"/>
                <a:cs typeface="Arial MT"/>
              </a:rPr>
              <a:t>consumidoras de </a:t>
            </a:r>
            <a:r>
              <a:rPr dirty="0" sz="1350" spc="10">
                <a:latin typeface="Arial MT"/>
                <a:cs typeface="Arial MT"/>
              </a:rPr>
              <a:t>energia: </a:t>
            </a:r>
            <a:r>
              <a:rPr dirty="0" sz="1350" spc="15">
                <a:latin typeface="Arial MT"/>
                <a:cs typeface="Arial MT"/>
              </a:rPr>
              <a:t> Montadoras, companhias </a:t>
            </a:r>
            <a:r>
              <a:rPr dirty="0" sz="1350" spc="20">
                <a:latin typeface="Arial MT"/>
                <a:cs typeface="Arial MT"/>
              </a:rPr>
              <a:t> </a:t>
            </a:r>
            <a:r>
              <a:rPr dirty="0" sz="1350" spc="15">
                <a:latin typeface="Arial MT"/>
                <a:cs typeface="Arial MT"/>
              </a:rPr>
              <a:t>aéreas,</a:t>
            </a:r>
            <a:r>
              <a:rPr dirty="0" sz="1350" spc="-10">
                <a:latin typeface="Arial MT"/>
                <a:cs typeface="Arial MT"/>
              </a:rPr>
              <a:t> </a:t>
            </a:r>
            <a:r>
              <a:rPr dirty="0" sz="1350" spc="10">
                <a:latin typeface="Arial MT"/>
                <a:cs typeface="Arial MT"/>
              </a:rPr>
              <a:t>transporte</a:t>
            </a:r>
            <a:r>
              <a:rPr dirty="0" sz="1350" spc="-5">
                <a:latin typeface="Arial MT"/>
                <a:cs typeface="Arial MT"/>
              </a:rPr>
              <a:t> </a:t>
            </a:r>
            <a:r>
              <a:rPr dirty="0" sz="1350" spc="10">
                <a:latin typeface="Arial MT"/>
                <a:cs typeface="Arial MT"/>
              </a:rPr>
              <a:t>marítimo, </a:t>
            </a:r>
            <a:r>
              <a:rPr dirty="0" sz="1350" spc="-360">
                <a:latin typeface="Arial MT"/>
                <a:cs typeface="Arial MT"/>
              </a:rPr>
              <a:t> </a:t>
            </a:r>
            <a:r>
              <a:rPr dirty="0" sz="1350" spc="10">
                <a:latin typeface="Arial MT"/>
                <a:cs typeface="Arial MT"/>
              </a:rPr>
              <a:t>frete </a:t>
            </a:r>
            <a:r>
              <a:rPr dirty="0" sz="1350" spc="15">
                <a:latin typeface="Arial MT"/>
                <a:cs typeface="Arial MT"/>
              </a:rPr>
              <a:t>e </a:t>
            </a:r>
            <a:r>
              <a:rPr dirty="0" sz="1350" spc="10">
                <a:latin typeface="Arial MT"/>
                <a:cs typeface="Arial MT"/>
              </a:rPr>
              <a:t>outros transportes </a:t>
            </a:r>
            <a:r>
              <a:rPr dirty="0" sz="1350" spc="15">
                <a:latin typeface="Arial MT"/>
                <a:cs typeface="Arial MT"/>
              </a:rPr>
              <a:t> Construção</a:t>
            </a:r>
            <a:endParaRPr sz="1350">
              <a:latin typeface="Arial MT"/>
              <a:cs typeface="Arial MT"/>
            </a:endParaRPr>
          </a:p>
          <a:p>
            <a:pPr marL="363855" marR="485140">
              <a:lnSpc>
                <a:spcPct val="108300"/>
              </a:lnSpc>
            </a:pPr>
            <a:r>
              <a:rPr dirty="0" sz="1350" spc="10">
                <a:latin typeface="Arial MT"/>
                <a:cs typeface="Arial MT"/>
              </a:rPr>
              <a:t>Indústria</a:t>
            </a:r>
            <a:r>
              <a:rPr dirty="0" sz="1350" spc="-5">
                <a:latin typeface="Arial MT"/>
                <a:cs typeface="Arial MT"/>
              </a:rPr>
              <a:t> </a:t>
            </a:r>
            <a:r>
              <a:rPr dirty="0" sz="1350" spc="15">
                <a:latin typeface="Arial MT"/>
                <a:cs typeface="Arial MT"/>
              </a:rPr>
              <a:t>de</a:t>
            </a:r>
            <a:r>
              <a:rPr dirty="0" sz="1350">
                <a:latin typeface="Arial MT"/>
                <a:cs typeface="Arial MT"/>
              </a:rPr>
              <a:t> </a:t>
            </a:r>
            <a:r>
              <a:rPr dirty="0" sz="1350" spc="10">
                <a:latin typeface="Arial MT"/>
                <a:cs typeface="Arial MT"/>
              </a:rPr>
              <a:t>fabricação </a:t>
            </a:r>
            <a:r>
              <a:rPr dirty="0" sz="1350" spc="-360">
                <a:latin typeface="Arial MT"/>
                <a:cs typeface="Arial MT"/>
              </a:rPr>
              <a:t> </a:t>
            </a:r>
            <a:r>
              <a:rPr dirty="0" sz="1350" spc="15">
                <a:latin typeface="Arial MT"/>
                <a:cs typeface="Arial MT"/>
              </a:rPr>
              <a:t>Produtos de consumo </a:t>
            </a:r>
            <a:r>
              <a:rPr dirty="0" sz="1350" spc="20">
                <a:latin typeface="Arial MT"/>
                <a:cs typeface="Arial MT"/>
              </a:rPr>
              <a:t> </a:t>
            </a:r>
            <a:r>
              <a:rPr dirty="0" sz="1350" spc="10">
                <a:latin typeface="Arial MT"/>
                <a:cs typeface="Arial MT"/>
              </a:rPr>
              <a:t>Alta</a:t>
            </a:r>
            <a:r>
              <a:rPr dirty="0" sz="1350">
                <a:latin typeface="Arial MT"/>
                <a:cs typeface="Arial MT"/>
              </a:rPr>
              <a:t> </a:t>
            </a:r>
            <a:r>
              <a:rPr dirty="0" sz="1350" spc="10">
                <a:latin typeface="Arial MT"/>
                <a:cs typeface="Arial MT"/>
              </a:rPr>
              <a:t>tecnologia</a:t>
            </a:r>
            <a:endParaRPr sz="1350">
              <a:latin typeface="Arial MT"/>
              <a:cs typeface="Arial MT"/>
            </a:endParaRPr>
          </a:p>
        </p:txBody>
      </p:sp>
      <p:pic>
        <p:nvPicPr>
          <p:cNvPr id="31" name="object 31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277033" y="3971588"/>
            <a:ext cx="857249" cy="542924"/>
          </a:xfrm>
          <a:prstGeom prst="rect">
            <a:avLst/>
          </a:prstGeom>
        </p:spPr>
      </p:pic>
      <p:pic>
        <p:nvPicPr>
          <p:cNvPr id="32" name="object 32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6254261" y="4007446"/>
            <a:ext cx="723899" cy="504824"/>
          </a:xfrm>
          <a:prstGeom prst="rect">
            <a:avLst/>
          </a:prstGeom>
        </p:spPr>
      </p:pic>
      <p:pic>
        <p:nvPicPr>
          <p:cNvPr id="33" name="object 33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215015" y="4094392"/>
            <a:ext cx="771524" cy="361949"/>
          </a:xfrm>
          <a:prstGeom prst="rect">
            <a:avLst/>
          </a:prstGeom>
        </p:spPr>
      </p:pic>
      <p:sp>
        <p:nvSpPr>
          <p:cNvPr id="34" name="object 34"/>
          <p:cNvSpPr/>
          <p:nvPr/>
        </p:nvSpPr>
        <p:spPr>
          <a:xfrm>
            <a:off x="4328087" y="5437327"/>
            <a:ext cx="52705" cy="52705"/>
          </a:xfrm>
          <a:custGeom>
            <a:avLst/>
            <a:gdLst/>
            <a:ahLst/>
            <a:cxnLst/>
            <a:rect l="l" t="t" r="r" b="b"/>
            <a:pathLst>
              <a:path w="52704" h="52704">
                <a:moveTo>
                  <a:pt x="52079" y="26039"/>
                </a:moveTo>
                <a:lnTo>
                  <a:pt x="26039" y="52079"/>
                </a:lnTo>
                <a:lnTo>
                  <a:pt x="22586" y="52079"/>
                </a:lnTo>
                <a:lnTo>
                  <a:pt x="7626" y="44452"/>
                </a:lnTo>
                <a:lnTo>
                  <a:pt x="5185" y="42011"/>
                </a:lnTo>
                <a:lnTo>
                  <a:pt x="3303" y="39195"/>
                </a:lnTo>
                <a:lnTo>
                  <a:pt x="1982" y="36004"/>
                </a:lnTo>
                <a:lnTo>
                  <a:pt x="660" y="32814"/>
                </a:lnTo>
                <a:lnTo>
                  <a:pt x="0" y="29492"/>
                </a:lnTo>
                <a:lnTo>
                  <a:pt x="0" y="26039"/>
                </a:lnTo>
                <a:lnTo>
                  <a:pt x="0" y="22586"/>
                </a:lnTo>
                <a:lnTo>
                  <a:pt x="660" y="19265"/>
                </a:lnTo>
                <a:lnTo>
                  <a:pt x="1982" y="16074"/>
                </a:lnTo>
                <a:lnTo>
                  <a:pt x="3303" y="12884"/>
                </a:lnTo>
                <a:lnTo>
                  <a:pt x="5185" y="10068"/>
                </a:lnTo>
                <a:lnTo>
                  <a:pt x="7626" y="7626"/>
                </a:lnTo>
                <a:lnTo>
                  <a:pt x="10068" y="5185"/>
                </a:lnTo>
                <a:lnTo>
                  <a:pt x="12884" y="3303"/>
                </a:lnTo>
                <a:lnTo>
                  <a:pt x="16074" y="1982"/>
                </a:lnTo>
                <a:lnTo>
                  <a:pt x="19265" y="660"/>
                </a:lnTo>
                <a:lnTo>
                  <a:pt x="22586" y="0"/>
                </a:lnTo>
                <a:lnTo>
                  <a:pt x="26039" y="0"/>
                </a:lnTo>
                <a:lnTo>
                  <a:pt x="29492" y="0"/>
                </a:lnTo>
                <a:lnTo>
                  <a:pt x="32814" y="660"/>
                </a:lnTo>
                <a:lnTo>
                  <a:pt x="36004" y="1982"/>
                </a:lnTo>
                <a:lnTo>
                  <a:pt x="39195" y="3303"/>
                </a:lnTo>
                <a:lnTo>
                  <a:pt x="52079" y="22586"/>
                </a:lnTo>
                <a:lnTo>
                  <a:pt x="52079" y="26039"/>
                </a:lnTo>
                <a:close/>
              </a:path>
            </a:pathLst>
          </a:custGeom>
          <a:ln w="371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4328087" y="5660526"/>
            <a:ext cx="52705" cy="52705"/>
          </a:xfrm>
          <a:custGeom>
            <a:avLst/>
            <a:gdLst/>
            <a:ahLst/>
            <a:cxnLst/>
            <a:rect l="l" t="t" r="r" b="b"/>
            <a:pathLst>
              <a:path w="52704" h="52704">
                <a:moveTo>
                  <a:pt x="52079" y="26039"/>
                </a:moveTo>
                <a:lnTo>
                  <a:pt x="52079" y="29492"/>
                </a:lnTo>
                <a:lnTo>
                  <a:pt x="51418" y="32814"/>
                </a:lnTo>
                <a:lnTo>
                  <a:pt x="50097" y="36004"/>
                </a:lnTo>
                <a:lnTo>
                  <a:pt x="48775" y="39194"/>
                </a:lnTo>
                <a:lnTo>
                  <a:pt x="36004" y="50097"/>
                </a:lnTo>
                <a:lnTo>
                  <a:pt x="32814" y="51418"/>
                </a:lnTo>
                <a:lnTo>
                  <a:pt x="29492" y="52079"/>
                </a:lnTo>
                <a:lnTo>
                  <a:pt x="26039" y="52079"/>
                </a:lnTo>
                <a:lnTo>
                  <a:pt x="22586" y="52079"/>
                </a:lnTo>
                <a:lnTo>
                  <a:pt x="19265" y="51418"/>
                </a:lnTo>
                <a:lnTo>
                  <a:pt x="16074" y="50097"/>
                </a:lnTo>
                <a:lnTo>
                  <a:pt x="12884" y="48775"/>
                </a:lnTo>
                <a:lnTo>
                  <a:pt x="10068" y="46894"/>
                </a:lnTo>
                <a:lnTo>
                  <a:pt x="7626" y="44452"/>
                </a:lnTo>
                <a:lnTo>
                  <a:pt x="5185" y="42010"/>
                </a:lnTo>
                <a:lnTo>
                  <a:pt x="3303" y="39195"/>
                </a:lnTo>
                <a:lnTo>
                  <a:pt x="1982" y="36004"/>
                </a:lnTo>
                <a:lnTo>
                  <a:pt x="660" y="32814"/>
                </a:lnTo>
                <a:lnTo>
                  <a:pt x="0" y="29492"/>
                </a:lnTo>
                <a:lnTo>
                  <a:pt x="0" y="26039"/>
                </a:lnTo>
                <a:lnTo>
                  <a:pt x="0" y="22586"/>
                </a:lnTo>
                <a:lnTo>
                  <a:pt x="660" y="19265"/>
                </a:lnTo>
                <a:lnTo>
                  <a:pt x="1982" y="16074"/>
                </a:lnTo>
                <a:lnTo>
                  <a:pt x="3303" y="12884"/>
                </a:lnTo>
                <a:lnTo>
                  <a:pt x="5185" y="10068"/>
                </a:lnTo>
                <a:lnTo>
                  <a:pt x="7626" y="7626"/>
                </a:lnTo>
                <a:lnTo>
                  <a:pt x="10068" y="5185"/>
                </a:lnTo>
                <a:lnTo>
                  <a:pt x="12884" y="3303"/>
                </a:lnTo>
                <a:lnTo>
                  <a:pt x="16074" y="1982"/>
                </a:lnTo>
                <a:lnTo>
                  <a:pt x="19265" y="660"/>
                </a:lnTo>
                <a:lnTo>
                  <a:pt x="22586" y="0"/>
                </a:lnTo>
                <a:lnTo>
                  <a:pt x="26039" y="0"/>
                </a:lnTo>
                <a:lnTo>
                  <a:pt x="29492" y="0"/>
                </a:lnTo>
                <a:lnTo>
                  <a:pt x="44452" y="7626"/>
                </a:lnTo>
                <a:lnTo>
                  <a:pt x="46894" y="10068"/>
                </a:lnTo>
                <a:lnTo>
                  <a:pt x="48775" y="12884"/>
                </a:lnTo>
                <a:lnTo>
                  <a:pt x="50097" y="16074"/>
                </a:lnTo>
                <a:lnTo>
                  <a:pt x="51418" y="19265"/>
                </a:lnTo>
                <a:lnTo>
                  <a:pt x="52079" y="22586"/>
                </a:lnTo>
                <a:lnTo>
                  <a:pt x="52079" y="26039"/>
                </a:lnTo>
                <a:close/>
              </a:path>
            </a:pathLst>
          </a:custGeom>
          <a:ln w="371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4328087" y="6106922"/>
            <a:ext cx="52705" cy="52705"/>
          </a:xfrm>
          <a:custGeom>
            <a:avLst/>
            <a:gdLst/>
            <a:ahLst/>
            <a:cxnLst/>
            <a:rect l="l" t="t" r="r" b="b"/>
            <a:pathLst>
              <a:path w="52704" h="52704">
                <a:moveTo>
                  <a:pt x="52079" y="26039"/>
                </a:moveTo>
                <a:lnTo>
                  <a:pt x="36004" y="50097"/>
                </a:lnTo>
                <a:lnTo>
                  <a:pt x="32814" y="51418"/>
                </a:lnTo>
                <a:lnTo>
                  <a:pt x="29492" y="52079"/>
                </a:lnTo>
                <a:lnTo>
                  <a:pt x="26039" y="52079"/>
                </a:lnTo>
                <a:lnTo>
                  <a:pt x="22586" y="52079"/>
                </a:lnTo>
                <a:lnTo>
                  <a:pt x="19265" y="51418"/>
                </a:lnTo>
                <a:lnTo>
                  <a:pt x="16074" y="50097"/>
                </a:lnTo>
                <a:lnTo>
                  <a:pt x="12884" y="48775"/>
                </a:lnTo>
                <a:lnTo>
                  <a:pt x="1982" y="36004"/>
                </a:lnTo>
                <a:lnTo>
                  <a:pt x="660" y="32814"/>
                </a:lnTo>
                <a:lnTo>
                  <a:pt x="0" y="29492"/>
                </a:lnTo>
                <a:lnTo>
                  <a:pt x="0" y="26039"/>
                </a:lnTo>
                <a:lnTo>
                  <a:pt x="0" y="22586"/>
                </a:lnTo>
                <a:lnTo>
                  <a:pt x="660" y="19264"/>
                </a:lnTo>
                <a:lnTo>
                  <a:pt x="1982" y="16074"/>
                </a:lnTo>
                <a:lnTo>
                  <a:pt x="3303" y="12884"/>
                </a:lnTo>
                <a:lnTo>
                  <a:pt x="5185" y="10068"/>
                </a:lnTo>
                <a:lnTo>
                  <a:pt x="7626" y="7626"/>
                </a:lnTo>
                <a:lnTo>
                  <a:pt x="10068" y="5185"/>
                </a:lnTo>
                <a:lnTo>
                  <a:pt x="12884" y="3303"/>
                </a:lnTo>
                <a:lnTo>
                  <a:pt x="16074" y="1982"/>
                </a:lnTo>
                <a:lnTo>
                  <a:pt x="19265" y="660"/>
                </a:lnTo>
                <a:lnTo>
                  <a:pt x="22586" y="0"/>
                </a:lnTo>
                <a:lnTo>
                  <a:pt x="26039" y="0"/>
                </a:lnTo>
                <a:lnTo>
                  <a:pt x="29492" y="0"/>
                </a:lnTo>
                <a:lnTo>
                  <a:pt x="32814" y="660"/>
                </a:lnTo>
                <a:lnTo>
                  <a:pt x="36004" y="1982"/>
                </a:lnTo>
                <a:lnTo>
                  <a:pt x="39195" y="3303"/>
                </a:lnTo>
                <a:lnTo>
                  <a:pt x="42011" y="5185"/>
                </a:lnTo>
                <a:lnTo>
                  <a:pt x="44452" y="7626"/>
                </a:lnTo>
                <a:lnTo>
                  <a:pt x="46894" y="10068"/>
                </a:lnTo>
                <a:lnTo>
                  <a:pt x="48775" y="12884"/>
                </a:lnTo>
                <a:lnTo>
                  <a:pt x="50097" y="16074"/>
                </a:lnTo>
                <a:lnTo>
                  <a:pt x="51418" y="19264"/>
                </a:lnTo>
                <a:lnTo>
                  <a:pt x="52079" y="22586"/>
                </a:lnTo>
                <a:lnTo>
                  <a:pt x="52079" y="26039"/>
                </a:lnTo>
                <a:close/>
              </a:path>
            </a:pathLst>
          </a:custGeom>
          <a:ln w="371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4328087" y="6553319"/>
            <a:ext cx="52705" cy="52705"/>
          </a:xfrm>
          <a:custGeom>
            <a:avLst/>
            <a:gdLst/>
            <a:ahLst/>
            <a:cxnLst/>
            <a:rect l="l" t="t" r="r" b="b"/>
            <a:pathLst>
              <a:path w="52704" h="52704">
                <a:moveTo>
                  <a:pt x="52079" y="26039"/>
                </a:moveTo>
                <a:lnTo>
                  <a:pt x="52079" y="29492"/>
                </a:lnTo>
                <a:lnTo>
                  <a:pt x="51418" y="32814"/>
                </a:lnTo>
                <a:lnTo>
                  <a:pt x="50097" y="36004"/>
                </a:lnTo>
                <a:lnTo>
                  <a:pt x="48775" y="39195"/>
                </a:lnTo>
                <a:lnTo>
                  <a:pt x="36004" y="50097"/>
                </a:lnTo>
                <a:lnTo>
                  <a:pt x="32814" y="51418"/>
                </a:lnTo>
                <a:lnTo>
                  <a:pt x="29492" y="52079"/>
                </a:lnTo>
                <a:lnTo>
                  <a:pt x="26039" y="52079"/>
                </a:lnTo>
                <a:lnTo>
                  <a:pt x="22586" y="52079"/>
                </a:lnTo>
                <a:lnTo>
                  <a:pt x="19265" y="51418"/>
                </a:lnTo>
                <a:lnTo>
                  <a:pt x="16074" y="50097"/>
                </a:lnTo>
                <a:lnTo>
                  <a:pt x="12884" y="48775"/>
                </a:lnTo>
                <a:lnTo>
                  <a:pt x="1982" y="36004"/>
                </a:lnTo>
                <a:lnTo>
                  <a:pt x="660" y="32814"/>
                </a:lnTo>
                <a:lnTo>
                  <a:pt x="0" y="29492"/>
                </a:lnTo>
                <a:lnTo>
                  <a:pt x="0" y="26039"/>
                </a:lnTo>
                <a:lnTo>
                  <a:pt x="0" y="22586"/>
                </a:lnTo>
                <a:lnTo>
                  <a:pt x="660" y="19264"/>
                </a:lnTo>
                <a:lnTo>
                  <a:pt x="1982" y="16074"/>
                </a:lnTo>
                <a:lnTo>
                  <a:pt x="3303" y="12884"/>
                </a:lnTo>
                <a:lnTo>
                  <a:pt x="5185" y="10068"/>
                </a:lnTo>
                <a:lnTo>
                  <a:pt x="7626" y="7626"/>
                </a:lnTo>
                <a:lnTo>
                  <a:pt x="10068" y="5185"/>
                </a:lnTo>
                <a:lnTo>
                  <a:pt x="12884" y="3303"/>
                </a:lnTo>
                <a:lnTo>
                  <a:pt x="16074" y="1982"/>
                </a:lnTo>
                <a:lnTo>
                  <a:pt x="19265" y="660"/>
                </a:lnTo>
                <a:lnTo>
                  <a:pt x="22586" y="0"/>
                </a:lnTo>
                <a:lnTo>
                  <a:pt x="26039" y="0"/>
                </a:lnTo>
                <a:lnTo>
                  <a:pt x="29492" y="0"/>
                </a:lnTo>
                <a:lnTo>
                  <a:pt x="32814" y="660"/>
                </a:lnTo>
                <a:lnTo>
                  <a:pt x="36004" y="1982"/>
                </a:lnTo>
                <a:lnTo>
                  <a:pt x="39195" y="3303"/>
                </a:lnTo>
                <a:lnTo>
                  <a:pt x="42011" y="5185"/>
                </a:lnTo>
                <a:lnTo>
                  <a:pt x="44452" y="7626"/>
                </a:lnTo>
                <a:lnTo>
                  <a:pt x="46894" y="10068"/>
                </a:lnTo>
                <a:lnTo>
                  <a:pt x="48775" y="12884"/>
                </a:lnTo>
                <a:lnTo>
                  <a:pt x="50097" y="16074"/>
                </a:lnTo>
                <a:lnTo>
                  <a:pt x="51418" y="19264"/>
                </a:lnTo>
                <a:lnTo>
                  <a:pt x="52079" y="22586"/>
                </a:lnTo>
                <a:lnTo>
                  <a:pt x="52079" y="26039"/>
                </a:lnTo>
                <a:close/>
              </a:path>
            </a:pathLst>
          </a:custGeom>
          <a:ln w="371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4328087" y="6776518"/>
            <a:ext cx="52705" cy="52705"/>
          </a:xfrm>
          <a:custGeom>
            <a:avLst/>
            <a:gdLst/>
            <a:ahLst/>
            <a:cxnLst/>
            <a:rect l="l" t="t" r="r" b="b"/>
            <a:pathLst>
              <a:path w="52704" h="52704">
                <a:moveTo>
                  <a:pt x="52079" y="26039"/>
                </a:moveTo>
                <a:lnTo>
                  <a:pt x="36004" y="50097"/>
                </a:lnTo>
                <a:lnTo>
                  <a:pt x="32814" y="51418"/>
                </a:lnTo>
                <a:lnTo>
                  <a:pt x="29492" y="52079"/>
                </a:lnTo>
                <a:lnTo>
                  <a:pt x="26039" y="52079"/>
                </a:lnTo>
                <a:lnTo>
                  <a:pt x="22586" y="52079"/>
                </a:lnTo>
                <a:lnTo>
                  <a:pt x="19265" y="51418"/>
                </a:lnTo>
                <a:lnTo>
                  <a:pt x="16074" y="50097"/>
                </a:lnTo>
                <a:lnTo>
                  <a:pt x="12884" y="48775"/>
                </a:lnTo>
                <a:lnTo>
                  <a:pt x="0" y="29492"/>
                </a:lnTo>
                <a:lnTo>
                  <a:pt x="0" y="26039"/>
                </a:lnTo>
                <a:lnTo>
                  <a:pt x="0" y="22586"/>
                </a:lnTo>
                <a:lnTo>
                  <a:pt x="660" y="19264"/>
                </a:lnTo>
                <a:lnTo>
                  <a:pt x="1982" y="16074"/>
                </a:lnTo>
                <a:lnTo>
                  <a:pt x="3303" y="12884"/>
                </a:lnTo>
                <a:lnTo>
                  <a:pt x="5185" y="10068"/>
                </a:lnTo>
                <a:lnTo>
                  <a:pt x="7626" y="7626"/>
                </a:lnTo>
                <a:lnTo>
                  <a:pt x="10068" y="5185"/>
                </a:lnTo>
                <a:lnTo>
                  <a:pt x="12884" y="3303"/>
                </a:lnTo>
                <a:lnTo>
                  <a:pt x="16074" y="1982"/>
                </a:lnTo>
                <a:lnTo>
                  <a:pt x="19265" y="660"/>
                </a:lnTo>
                <a:lnTo>
                  <a:pt x="22586" y="0"/>
                </a:lnTo>
                <a:lnTo>
                  <a:pt x="26039" y="0"/>
                </a:lnTo>
                <a:lnTo>
                  <a:pt x="29492" y="0"/>
                </a:lnTo>
                <a:lnTo>
                  <a:pt x="44452" y="7626"/>
                </a:lnTo>
                <a:lnTo>
                  <a:pt x="46894" y="10068"/>
                </a:lnTo>
                <a:lnTo>
                  <a:pt x="48775" y="12884"/>
                </a:lnTo>
                <a:lnTo>
                  <a:pt x="50097" y="16074"/>
                </a:lnTo>
                <a:lnTo>
                  <a:pt x="51418" y="19264"/>
                </a:lnTo>
                <a:lnTo>
                  <a:pt x="52079" y="22586"/>
                </a:lnTo>
                <a:lnTo>
                  <a:pt x="52079" y="26039"/>
                </a:lnTo>
                <a:close/>
              </a:path>
            </a:pathLst>
          </a:custGeom>
          <a:ln w="371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 txBox="1"/>
          <p:nvPr/>
        </p:nvSpPr>
        <p:spPr>
          <a:xfrm>
            <a:off x="3932230" y="4590123"/>
            <a:ext cx="3354704" cy="231267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25"/>
              </a:spcBef>
            </a:pPr>
            <a:r>
              <a:rPr dirty="0" sz="1850" spc="-25" b="1">
                <a:solidFill>
                  <a:srgbClr val="114B8A"/>
                </a:solidFill>
                <a:latin typeface="Verdana"/>
                <a:cs typeface="Verdana"/>
              </a:rPr>
              <a:t>U</a:t>
            </a:r>
            <a:r>
              <a:rPr dirty="0" sz="1850" spc="-105" b="1">
                <a:solidFill>
                  <a:srgbClr val="114B8A"/>
                </a:solidFill>
                <a:latin typeface="Verdana"/>
                <a:cs typeface="Verdana"/>
              </a:rPr>
              <a:t>s</a:t>
            </a:r>
            <a:r>
              <a:rPr dirty="0" sz="1850" spc="-45" b="1">
                <a:solidFill>
                  <a:srgbClr val="114B8A"/>
                </a:solidFill>
                <a:latin typeface="Verdana"/>
                <a:cs typeface="Verdana"/>
              </a:rPr>
              <a:t>o</a:t>
            </a:r>
            <a:r>
              <a:rPr dirty="0" sz="1850" spc="-105" b="1">
                <a:solidFill>
                  <a:srgbClr val="114B8A"/>
                </a:solidFill>
                <a:latin typeface="Verdana"/>
                <a:cs typeface="Verdana"/>
              </a:rPr>
              <a:t> </a:t>
            </a:r>
            <a:r>
              <a:rPr dirty="0" sz="1850" b="1">
                <a:solidFill>
                  <a:srgbClr val="114B8A"/>
                </a:solidFill>
                <a:latin typeface="Verdana"/>
                <a:cs typeface="Verdana"/>
              </a:rPr>
              <a:t>d</a:t>
            </a:r>
            <a:r>
              <a:rPr dirty="0" sz="1850" spc="-80" b="1">
                <a:solidFill>
                  <a:srgbClr val="114B8A"/>
                </a:solidFill>
                <a:latin typeface="Verdana"/>
                <a:cs typeface="Verdana"/>
              </a:rPr>
              <a:t>a</a:t>
            </a:r>
            <a:r>
              <a:rPr dirty="0" sz="1850" spc="-105" b="1">
                <a:solidFill>
                  <a:srgbClr val="114B8A"/>
                </a:solidFill>
                <a:latin typeface="Verdana"/>
                <a:cs typeface="Verdana"/>
              </a:rPr>
              <a:t> </a:t>
            </a:r>
            <a:r>
              <a:rPr dirty="0" sz="1850" spc="-105" b="1">
                <a:solidFill>
                  <a:srgbClr val="114B8A"/>
                </a:solidFill>
                <a:latin typeface="Verdana"/>
                <a:cs typeface="Verdana"/>
              </a:rPr>
              <a:t>T</a:t>
            </a:r>
            <a:r>
              <a:rPr dirty="0" sz="1850" spc="-50" b="1">
                <a:solidFill>
                  <a:srgbClr val="114B8A"/>
                </a:solidFill>
                <a:latin typeface="Verdana"/>
                <a:cs typeface="Verdana"/>
              </a:rPr>
              <a:t>e</a:t>
            </a:r>
            <a:r>
              <a:rPr dirty="0" sz="1850" spc="-114" b="1">
                <a:solidFill>
                  <a:srgbClr val="114B8A"/>
                </a:solidFill>
                <a:latin typeface="Verdana"/>
                <a:cs typeface="Verdana"/>
              </a:rPr>
              <a:t>rr</a:t>
            </a:r>
            <a:r>
              <a:rPr dirty="0" sz="1850" spc="-80" b="1">
                <a:solidFill>
                  <a:srgbClr val="114B8A"/>
                </a:solidFill>
                <a:latin typeface="Verdana"/>
                <a:cs typeface="Verdana"/>
              </a:rPr>
              <a:t>a</a:t>
            </a:r>
            <a:r>
              <a:rPr dirty="0" sz="1850" spc="-180" b="1">
                <a:solidFill>
                  <a:srgbClr val="114B8A"/>
                </a:solidFill>
                <a:latin typeface="Verdana"/>
                <a:cs typeface="Verdana"/>
              </a:rPr>
              <a:t>,</a:t>
            </a:r>
            <a:r>
              <a:rPr dirty="0" sz="1850" spc="-105" b="1">
                <a:solidFill>
                  <a:srgbClr val="114B8A"/>
                </a:solidFill>
                <a:latin typeface="Verdana"/>
                <a:cs typeface="Verdana"/>
              </a:rPr>
              <a:t> </a:t>
            </a:r>
            <a:r>
              <a:rPr dirty="0" sz="1850" spc="-5" b="1">
                <a:solidFill>
                  <a:srgbClr val="114B8A"/>
                </a:solidFill>
                <a:latin typeface="Verdana"/>
                <a:cs typeface="Verdana"/>
              </a:rPr>
              <a:t>A</a:t>
            </a:r>
            <a:r>
              <a:rPr dirty="0" sz="1850" spc="15" b="1">
                <a:solidFill>
                  <a:srgbClr val="114B8A"/>
                </a:solidFill>
                <a:latin typeface="Verdana"/>
                <a:cs typeface="Verdana"/>
              </a:rPr>
              <a:t>g</a:t>
            </a:r>
            <a:r>
              <a:rPr dirty="0" sz="1850" spc="-114" b="1">
                <a:solidFill>
                  <a:srgbClr val="114B8A"/>
                </a:solidFill>
                <a:latin typeface="Verdana"/>
                <a:cs typeface="Verdana"/>
              </a:rPr>
              <a:t>r</a:t>
            </a:r>
            <a:r>
              <a:rPr dirty="0" sz="1850" spc="-70" b="1">
                <a:solidFill>
                  <a:srgbClr val="114B8A"/>
                </a:solidFill>
                <a:latin typeface="Verdana"/>
                <a:cs typeface="Verdana"/>
              </a:rPr>
              <a:t>i</a:t>
            </a:r>
            <a:r>
              <a:rPr dirty="0" sz="1850" spc="15" b="1">
                <a:solidFill>
                  <a:srgbClr val="114B8A"/>
                </a:solidFill>
                <a:latin typeface="Verdana"/>
                <a:cs typeface="Verdana"/>
              </a:rPr>
              <a:t>c</a:t>
            </a:r>
            <a:r>
              <a:rPr dirty="0" sz="1850" spc="-35" b="1">
                <a:solidFill>
                  <a:srgbClr val="114B8A"/>
                </a:solidFill>
                <a:latin typeface="Verdana"/>
                <a:cs typeface="Verdana"/>
              </a:rPr>
              <a:t>u</a:t>
            </a:r>
            <a:r>
              <a:rPr dirty="0" sz="1850" spc="-70" b="1">
                <a:solidFill>
                  <a:srgbClr val="114B8A"/>
                </a:solidFill>
                <a:latin typeface="Verdana"/>
                <a:cs typeface="Verdana"/>
              </a:rPr>
              <a:t>l</a:t>
            </a:r>
            <a:r>
              <a:rPr dirty="0" sz="1850" spc="-30" b="1">
                <a:solidFill>
                  <a:srgbClr val="114B8A"/>
                </a:solidFill>
                <a:latin typeface="Verdana"/>
                <a:cs typeface="Verdana"/>
              </a:rPr>
              <a:t>t</a:t>
            </a:r>
            <a:r>
              <a:rPr dirty="0" sz="1850" spc="-35" b="1">
                <a:solidFill>
                  <a:srgbClr val="114B8A"/>
                </a:solidFill>
                <a:latin typeface="Verdana"/>
                <a:cs typeface="Verdana"/>
              </a:rPr>
              <a:t>u</a:t>
            </a:r>
            <a:r>
              <a:rPr dirty="0" sz="1850" spc="-114" b="1">
                <a:solidFill>
                  <a:srgbClr val="114B8A"/>
                </a:solidFill>
                <a:latin typeface="Verdana"/>
                <a:cs typeface="Verdana"/>
              </a:rPr>
              <a:t>r</a:t>
            </a:r>
            <a:r>
              <a:rPr dirty="0" sz="1850" spc="-80" b="1">
                <a:solidFill>
                  <a:srgbClr val="114B8A"/>
                </a:solidFill>
                <a:latin typeface="Verdana"/>
                <a:cs typeface="Verdana"/>
              </a:rPr>
              <a:t>a</a:t>
            </a:r>
            <a:r>
              <a:rPr dirty="0" sz="1850" spc="-105" b="1">
                <a:solidFill>
                  <a:srgbClr val="114B8A"/>
                </a:solidFill>
                <a:latin typeface="Verdana"/>
                <a:cs typeface="Verdana"/>
              </a:rPr>
              <a:t> </a:t>
            </a:r>
            <a:r>
              <a:rPr dirty="0" sz="1850" spc="-35" b="1">
                <a:solidFill>
                  <a:srgbClr val="114B8A"/>
                </a:solidFill>
                <a:latin typeface="Verdana"/>
                <a:cs typeface="Verdana"/>
              </a:rPr>
              <a:t>e  </a:t>
            </a:r>
            <a:r>
              <a:rPr dirty="0" sz="1850" spc="-65" b="1">
                <a:solidFill>
                  <a:srgbClr val="114B8A"/>
                </a:solidFill>
                <a:latin typeface="Verdana"/>
                <a:cs typeface="Verdana"/>
              </a:rPr>
              <a:t>Silvicultura</a:t>
            </a:r>
            <a:endParaRPr sz="1850">
              <a:latin typeface="Verdana"/>
              <a:cs typeface="Verdana"/>
            </a:endParaRPr>
          </a:p>
          <a:p>
            <a:pPr marL="525780" marR="841375">
              <a:lnSpc>
                <a:spcPct val="108500"/>
              </a:lnSpc>
              <a:spcBef>
                <a:spcPts val="1230"/>
              </a:spcBef>
            </a:pPr>
            <a:r>
              <a:rPr dirty="0" sz="1350" spc="10">
                <a:latin typeface="Arial MT"/>
                <a:cs typeface="Arial MT"/>
              </a:rPr>
              <a:t>Aliança global de: </a:t>
            </a:r>
            <a:r>
              <a:rPr dirty="0" sz="1350" spc="15">
                <a:latin typeface="Arial MT"/>
                <a:cs typeface="Arial MT"/>
              </a:rPr>
              <a:t> </a:t>
            </a:r>
            <a:r>
              <a:rPr dirty="0" sz="1350" spc="10">
                <a:latin typeface="Arial MT"/>
                <a:cs typeface="Arial MT"/>
              </a:rPr>
              <a:t>Empresas </a:t>
            </a:r>
            <a:r>
              <a:rPr dirty="0" sz="1350" spc="15">
                <a:latin typeface="Arial MT"/>
                <a:cs typeface="Arial MT"/>
              </a:rPr>
              <a:t>de </a:t>
            </a:r>
            <a:r>
              <a:rPr dirty="0" sz="1350" spc="10">
                <a:latin typeface="Arial MT"/>
                <a:cs typeface="Arial MT"/>
              </a:rPr>
              <a:t>alimentos </a:t>
            </a:r>
            <a:r>
              <a:rPr dirty="0" sz="1350" spc="15">
                <a:latin typeface="Arial MT"/>
                <a:cs typeface="Arial MT"/>
              </a:rPr>
              <a:t>e </a:t>
            </a:r>
            <a:r>
              <a:rPr dirty="0" sz="1350" spc="-365">
                <a:latin typeface="Arial MT"/>
                <a:cs typeface="Arial MT"/>
              </a:rPr>
              <a:t> </a:t>
            </a:r>
            <a:r>
              <a:rPr dirty="0" sz="1350" spc="5">
                <a:latin typeface="Arial MT"/>
                <a:cs typeface="Arial MT"/>
              </a:rPr>
              <a:t>agricultura</a:t>
            </a:r>
            <a:endParaRPr sz="1350">
              <a:latin typeface="Arial MT"/>
              <a:cs typeface="Arial MT"/>
            </a:endParaRPr>
          </a:p>
          <a:p>
            <a:pPr algn="just" marL="525780" marR="235585">
              <a:lnSpc>
                <a:spcPct val="108500"/>
              </a:lnSpc>
            </a:pPr>
            <a:r>
              <a:rPr dirty="0" sz="1350" spc="10">
                <a:latin typeface="Arial MT"/>
                <a:cs typeface="Arial MT"/>
              </a:rPr>
              <a:t>Grandes </a:t>
            </a:r>
            <a:r>
              <a:rPr dirty="0" sz="1350" spc="5">
                <a:latin typeface="Arial MT"/>
                <a:cs typeface="Arial MT"/>
              </a:rPr>
              <a:t>proprietários </a:t>
            </a:r>
            <a:r>
              <a:rPr dirty="0" sz="1350" spc="15">
                <a:latin typeface="Arial MT"/>
                <a:cs typeface="Arial MT"/>
              </a:rPr>
              <a:t>de </a:t>
            </a:r>
            <a:r>
              <a:rPr dirty="0" sz="1350" spc="5">
                <a:latin typeface="Arial MT"/>
                <a:cs typeface="Arial MT"/>
              </a:rPr>
              <a:t>terras </a:t>
            </a:r>
            <a:r>
              <a:rPr dirty="0" sz="1350" spc="15">
                <a:latin typeface="Arial MT"/>
                <a:cs typeface="Arial MT"/>
              </a:rPr>
              <a:t>e </a:t>
            </a:r>
            <a:r>
              <a:rPr dirty="0" sz="1350" spc="-365">
                <a:latin typeface="Arial MT"/>
                <a:cs typeface="Arial MT"/>
              </a:rPr>
              <a:t> </a:t>
            </a:r>
            <a:r>
              <a:rPr dirty="0" sz="1350" spc="10">
                <a:latin typeface="Arial MT"/>
                <a:cs typeface="Arial MT"/>
              </a:rPr>
              <a:t>grupos </a:t>
            </a:r>
            <a:r>
              <a:rPr dirty="0" sz="1350" spc="15">
                <a:latin typeface="Arial MT"/>
                <a:cs typeface="Arial MT"/>
              </a:rPr>
              <a:t>de </a:t>
            </a:r>
            <a:r>
              <a:rPr dirty="0" sz="1350" spc="10">
                <a:latin typeface="Arial MT"/>
                <a:cs typeface="Arial MT"/>
              </a:rPr>
              <a:t>defesa </a:t>
            </a:r>
            <a:r>
              <a:rPr dirty="0" sz="1350" spc="15">
                <a:latin typeface="Arial MT"/>
                <a:cs typeface="Arial MT"/>
              </a:rPr>
              <a:t>de </a:t>
            </a:r>
            <a:r>
              <a:rPr dirty="0" sz="1350" spc="5">
                <a:latin typeface="Arial MT"/>
                <a:cs typeface="Arial MT"/>
              </a:rPr>
              <a:t>agricultores </a:t>
            </a:r>
            <a:r>
              <a:rPr dirty="0" sz="1350" spc="-365">
                <a:latin typeface="Arial MT"/>
                <a:cs typeface="Arial MT"/>
              </a:rPr>
              <a:t> </a:t>
            </a:r>
            <a:r>
              <a:rPr dirty="0" sz="1350" spc="10">
                <a:latin typeface="Arial MT"/>
                <a:cs typeface="Arial MT"/>
              </a:rPr>
              <a:t>Empresas</a:t>
            </a:r>
            <a:r>
              <a:rPr dirty="0" sz="1350">
                <a:latin typeface="Arial MT"/>
                <a:cs typeface="Arial MT"/>
              </a:rPr>
              <a:t> </a:t>
            </a:r>
            <a:r>
              <a:rPr dirty="0" sz="1350" spc="10">
                <a:latin typeface="Arial MT"/>
                <a:cs typeface="Arial MT"/>
              </a:rPr>
              <a:t>madeireiras</a:t>
            </a:r>
            <a:endParaRPr sz="1350">
              <a:latin typeface="Arial MT"/>
              <a:cs typeface="Arial MT"/>
            </a:endParaRPr>
          </a:p>
          <a:p>
            <a:pPr algn="just" marL="525780">
              <a:lnSpc>
                <a:spcPct val="100000"/>
              </a:lnSpc>
              <a:spcBef>
                <a:spcPts val="140"/>
              </a:spcBef>
            </a:pPr>
            <a:r>
              <a:rPr dirty="0" sz="1350" spc="10">
                <a:latin typeface="Arial MT"/>
                <a:cs typeface="Arial MT"/>
              </a:rPr>
              <a:t>Grupos</a:t>
            </a:r>
            <a:r>
              <a:rPr dirty="0" sz="1350" spc="-5">
                <a:latin typeface="Arial MT"/>
                <a:cs typeface="Arial MT"/>
              </a:rPr>
              <a:t> </a:t>
            </a:r>
            <a:r>
              <a:rPr dirty="0" sz="1350" spc="15">
                <a:latin typeface="Arial MT"/>
                <a:cs typeface="Arial MT"/>
              </a:rPr>
              <a:t>de</a:t>
            </a:r>
            <a:r>
              <a:rPr dirty="0" sz="1350">
                <a:latin typeface="Arial MT"/>
                <a:cs typeface="Arial MT"/>
              </a:rPr>
              <a:t> </a:t>
            </a:r>
            <a:r>
              <a:rPr dirty="0" sz="1350" spc="10">
                <a:latin typeface="Arial MT"/>
                <a:cs typeface="Arial MT"/>
              </a:rPr>
              <a:t>conservação</a:t>
            </a:r>
            <a:r>
              <a:rPr dirty="0" sz="1350" spc="-5">
                <a:latin typeface="Arial MT"/>
                <a:cs typeface="Arial MT"/>
              </a:rPr>
              <a:t> </a:t>
            </a:r>
            <a:r>
              <a:rPr dirty="0" sz="1350" spc="15">
                <a:latin typeface="Arial MT"/>
                <a:cs typeface="Arial MT"/>
              </a:rPr>
              <a:t>da</a:t>
            </a:r>
            <a:r>
              <a:rPr dirty="0" sz="1350">
                <a:latin typeface="Arial MT"/>
                <a:cs typeface="Arial MT"/>
              </a:rPr>
              <a:t> </a:t>
            </a:r>
            <a:r>
              <a:rPr dirty="0" sz="1350" spc="5">
                <a:latin typeface="Arial MT"/>
                <a:cs typeface="Arial MT"/>
              </a:rPr>
              <a:t>terra</a:t>
            </a:r>
            <a:endParaRPr sz="1350">
              <a:latin typeface="Arial MT"/>
              <a:cs typeface="Arial MT"/>
            </a:endParaRPr>
          </a:p>
        </p:txBody>
      </p:sp>
      <p:pic>
        <p:nvPicPr>
          <p:cNvPr id="40" name="object 40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308504" y="7337845"/>
            <a:ext cx="1085850" cy="590549"/>
          </a:xfrm>
          <a:prstGeom prst="rect">
            <a:avLst/>
          </a:prstGeom>
        </p:spPr>
      </p:pic>
      <p:pic>
        <p:nvPicPr>
          <p:cNvPr id="41" name="object 41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583389" y="7361089"/>
            <a:ext cx="628650" cy="590549"/>
          </a:xfrm>
          <a:prstGeom prst="rect">
            <a:avLst/>
          </a:prstGeom>
        </p:spPr>
      </p:pic>
      <p:pic>
        <p:nvPicPr>
          <p:cNvPr id="42" name="object 42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2544797" y="7360690"/>
            <a:ext cx="590549" cy="590549"/>
          </a:xfrm>
          <a:prstGeom prst="rect">
            <a:avLst/>
          </a:prstGeom>
        </p:spPr>
      </p:pic>
      <p:sp>
        <p:nvSpPr>
          <p:cNvPr id="43" name="object 43"/>
          <p:cNvSpPr/>
          <p:nvPr/>
        </p:nvSpPr>
        <p:spPr>
          <a:xfrm>
            <a:off x="758444" y="9006427"/>
            <a:ext cx="50165" cy="50165"/>
          </a:xfrm>
          <a:custGeom>
            <a:avLst/>
            <a:gdLst/>
            <a:ahLst/>
            <a:cxnLst/>
            <a:rect l="l" t="t" r="r" b="b"/>
            <a:pathLst>
              <a:path w="50165" h="50165">
                <a:moveTo>
                  <a:pt x="49776" y="24888"/>
                </a:moveTo>
                <a:lnTo>
                  <a:pt x="24888" y="49776"/>
                </a:lnTo>
                <a:lnTo>
                  <a:pt x="21587" y="49776"/>
                </a:lnTo>
                <a:lnTo>
                  <a:pt x="7289" y="42486"/>
                </a:lnTo>
                <a:lnTo>
                  <a:pt x="4955" y="40152"/>
                </a:lnTo>
                <a:lnTo>
                  <a:pt x="3157" y="37461"/>
                </a:lnTo>
                <a:lnTo>
                  <a:pt x="1894" y="34412"/>
                </a:lnTo>
                <a:lnTo>
                  <a:pt x="631" y="31363"/>
                </a:lnTo>
                <a:lnTo>
                  <a:pt x="0" y="28188"/>
                </a:lnTo>
                <a:lnTo>
                  <a:pt x="0" y="24888"/>
                </a:lnTo>
                <a:lnTo>
                  <a:pt x="0" y="21587"/>
                </a:lnTo>
                <a:lnTo>
                  <a:pt x="631" y="18412"/>
                </a:lnTo>
                <a:lnTo>
                  <a:pt x="1894" y="15363"/>
                </a:lnTo>
                <a:lnTo>
                  <a:pt x="3157" y="12314"/>
                </a:lnTo>
                <a:lnTo>
                  <a:pt x="4955" y="9623"/>
                </a:lnTo>
                <a:lnTo>
                  <a:pt x="7289" y="7289"/>
                </a:lnTo>
                <a:lnTo>
                  <a:pt x="9623" y="4955"/>
                </a:lnTo>
                <a:lnTo>
                  <a:pt x="12314" y="3157"/>
                </a:lnTo>
                <a:lnTo>
                  <a:pt x="15363" y="1894"/>
                </a:lnTo>
                <a:lnTo>
                  <a:pt x="18412" y="631"/>
                </a:lnTo>
                <a:lnTo>
                  <a:pt x="21587" y="0"/>
                </a:lnTo>
                <a:lnTo>
                  <a:pt x="24888" y="0"/>
                </a:lnTo>
                <a:lnTo>
                  <a:pt x="28188" y="0"/>
                </a:lnTo>
                <a:lnTo>
                  <a:pt x="49776" y="21587"/>
                </a:lnTo>
                <a:lnTo>
                  <a:pt x="49776" y="24888"/>
                </a:lnTo>
                <a:close/>
              </a:path>
            </a:pathLst>
          </a:custGeom>
          <a:ln w="382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758444" y="9427609"/>
            <a:ext cx="50165" cy="50165"/>
          </a:xfrm>
          <a:custGeom>
            <a:avLst/>
            <a:gdLst/>
            <a:ahLst/>
            <a:cxnLst/>
            <a:rect l="l" t="t" r="r" b="b"/>
            <a:pathLst>
              <a:path w="50165" h="50165">
                <a:moveTo>
                  <a:pt x="49776" y="24888"/>
                </a:moveTo>
                <a:lnTo>
                  <a:pt x="34412" y="47881"/>
                </a:lnTo>
                <a:lnTo>
                  <a:pt x="31363" y="49144"/>
                </a:lnTo>
                <a:lnTo>
                  <a:pt x="28188" y="49776"/>
                </a:lnTo>
                <a:lnTo>
                  <a:pt x="24888" y="49776"/>
                </a:lnTo>
                <a:lnTo>
                  <a:pt x="21587" y="49776"/>
                </a:lnTo>
                <a:lnTo>
                  <a:pt x="1894" y="34412"/>
                </a:lnTo>
                <a:lnTo>
                  <a:pt x="631" y="31363"/>
                </a:lnTo>
                <a:lnTo>
                  <a:pt x="0" y="28188"/>
                </a:lnTo>
                <a:lnTo>
                  <a:pt x="0" y="24888"/>
                </a:lnTo>
                <a:lnTo>
                  <a:pt x="0" y="21587"/>
                </a:lnTo>
                <a:lnTo>
                  <a:pt x="631" y="18412"/>
                </a:lnTo>
                <a:lnTo>
                  <a:pt x="1894" y="15363"/>
                </a:lnTo>
                <a:lnTo>
                  <a:pt x="3157" y="12314"/>
                </a:lnTo>
                <a:lnTo>
                  <a:pt x="4955" y="9623"/>
                </a:lnTo>
                <a:lnTo>
                  <a:pt x="7289" y="7289"/>
                </a:lnTo>
                <a:lnTo>
                  <a:pt x="9623" y="4955"/>
                </a:lnTo>
                <a:lnTo>
                  <a:pt x="12314" y="3157"/>
                </a:lnTo>
                <a:lnTo>
                  <a:pt x="15363" y="1894"/>
                </a:lnTo>
                <a:lnTo>
                  <a:pt x="18412" y="631"/>
                </a:lnTo>
                <a:lnTo>
                  <a:pt x="21587" y="0"/>
                </a:lnTo>
                <a:lnTo>
                  <a:pt x="24888" y="0"/>
                </a:lnTo>
                <a:lnTo>
                  <a:pt x="28188" y="0"/>
                </a:lnTo>
                <a:lnTo>
                  <a:pt x="42486" y="7289"/>
                </a:lnTo>
                <a:lnTo>
                  <a:pt x="44820" y="9623"/>
                </a:lnTo>
                <a:lnTo>
                  <a:pt x="46618" y="12314"/>
                </a:lnTo>
                <a:lnTo>
                  <a:pt x="47881" y="15363"/>
                </a:lnTo>
                <a:lnTo>
                  <a:pt x="49144" y="18412"/>
                </a:lnTo>
                <a:lnTo>
                  <a:pt x="49776" y="21587"/>
                </a:lnTo>
                <a:lnTo>
                  <a:pt x="49776" y="24888"/>
                </a:lnTo>
                <a:close/>
              </a:path>
            </a:pathLst>
          </a:custGeom>
          <a:ln w="382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758444" y="9638200"/>
            <a:ext cx="50165" cy="50165"/>
          </a:xfrm>
          <a:custGeom>
            <a:avLst/>
            <a:gdLst/>
            <a:ahLst/>
            <a:cxnLst/>
            <a:rect l="l" t="t" r="r" b="b"/>
            <a:pathLst>
              <a:path w="50165" h="50165">
                <a:moveTo>
                  <a:pt x="49776" y="24888"/>
                </a:moveTo>
                <a:lnTo>
                  <a:pt x="34412" y="47881"/>
                </a:lnTo>
                <a:lnTo>
                  <a:pt x="31363" y="49144"/>
                </a:lnTo>
                <a:lnTo>
                  <a:pt x="28188" y="49775"/>
                </a:lnTo>
                <a:lnTo>
                  <a:pt x="24888" y="49776"/>
                </a:lnTo>
                <a:lnTo>
                  <a:pt x="21587" y="49775"/>
                </a:lnTo>
                <a:lnTo>
                  <a:pt x="0" y="28188"/>
                </a:lnTo>
                <a:lnTo>
                  <a:pt x="0" y="24888"/>
                </a:lnTo>
                <a:lnTo>
                  <a:pt x="0" y="21587"/>
                </a:lnTo>
                <a:lnTo>
                  <a:pt x="631" y="18412"/>
                </a:lnTo>
                <a:lnTo>
                  <a:pt x="1894" y="15363"/>
                </a:lnTo>
                <a:lnTo>
                  <a:pt x="3157" y="12314"/>
                </a:lnTo>
                <a:lnTo>
                  <a:pt x="4955" y="9623"/>
                </a:lnTo>
                <a:lnTo>
                  <a:pt x="7289" y="7289"/>
                </a:lnTo>
                <a:lnTo>
                  <a:pt x="9623" y="4955"/>
                </a:lnTo>
                <a:lnTo>
                  <a:pt x="12314" y="3157"/>
                </a:lnTo>
                <a:lnTo>
                  <a:pt x="15363" y="1894"/>
                </a:lnTo>
                <a:lnTo>
                  <a:pt x="18412" y="631"/>
                </a:lnTo>
                <a:lnTo>
                  <a:pt x="21587" y="0"/>
                </a:lnTo>
                <a:lnTo>
                  <a:pt x="24888" y="0"/>
                </a:lnTo>
                <a:lnTo>
                  <a:pt x="28188" y="0"/>
                </a:lnTo>
                <a:lnTo>
                  <a:pt x="42486" y="7289"/>
                </a:lnTo>
                <a:lnTo>
                  <a:pt x="44820" y="9623"/>
                </a:lnTo>
                <a:lnTo>
                  <a:pt x="46618" y="12314"/>
                </a:lnTo>
                <a:lnTo>
                  <a:pt x="47881" y="15363"/>
                </a:lnTo>
                <a:lnTo>
                  <a:pt x="49144" y="18412"/>
                </a:lnTo>
                <a:lnTo>
                  <a:pt x="49776" y="21587"/>
                </a:lnTo>
                <a:lnTo>
                  <a:pt x="49776" y="24888"/>
                </a:lnTo>
                <a:close/>
              </a:path>
            </a:pathLst>
          </a:custGeom>
          <a:ln w="382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758444" y="9848791"/>
            <a:ext cx="50165" cy="50165"/>
          </a:xfrm>
          <a:custGeom>
            <a:avLst/>
            <a:gdLst/>
            <a:ahLst/>
            <a:cxnLst/>
            <a:rect l="l" t="t" r="r" b="b"/>
            <a:pathLst>
              <a:path w="50165" h="50165">
                <a:moveTo>
                  <a:pt x="49776" y="24888"/>
                </a:moveTo>
                <a:lnTo>
                  <a:pt x="34412" y="47881"/>
                </a:lnTo>
                <a:lnTo>
                  <a:pt x="31363" y="49144"/>
                </a:lnTo>
                <a:lnTo>
                  <a:pt x="28188" y="49775"/>
                </a:lnTo>
                <a:lnTo>
                  <a:pt x="24888" y="49776"/>
                </a:lnTo>
                <a:lnTo>
                  <a:pt x="21587" y="49775"/>
                </a:lnTo>
                <a:lnTo>
                  <a:pt x="1894" y="34412"/>
                </a:lnTo>
                <a:lnTo>
                  <a:pt x="631" y="31362"/>
                </a:lnTo>
                <a:lnTo>
                  <a:pt x="0" y="28188"/>
                </a:lnTo>
                <a:lnTo>
                  <a:pt x="0" y="24888"/>
                </a:lnTo>
                <a:lnTo>
                  <a:pt x="0" y="21587"/>
                </a:lnTo>
                <a:lnTo>
                  <a:pt x="631" y="18412"/>
                </a:lnTo>
                <a:lnTo>
                  <a:pt x="1894" y="15363"/>
                </a:lnTo>
                <a:lnTo>
                  <a:pt x="3157" y="12314"/>
                </a:lnTo>
                <a:lnTo>
                  <a:pt x="4955" y="9623"/>
                </a:lnTo>
                <a:lnTo>
                  <a:pt x="7289" y="7289"/>
                </a:lnTo>
                <a:lnTo>
                  <a:pt x="9623" y="4955"/>
                </a:lnTo>
                <a:lnTo>
                  <a:pt x="12314" y="3157"/>
                </a:lnTo>
                <a:lnTo>
                  <a:pt x="15363" y="1894"/>
                </a:lnTo>
                <a:lnTo>
                  <a:pt x="18412" y="631"/>
                </a:lnTo>
                <a:lnTo>
                  <a:pt x="21587" y="0"/>
                </a:lnTo>
                <a:lnTo>
                  <a:pt x="24888" y="0"/>
                </a:lnTo>
                <a:lnTo>
                  <a:pt x="28188" y="0"/>
                </a:lnTo>
                <a:lnTo>
                  <a:pt x="31363" y="631"/>
                </a:lnTo>
                <a:lnTo>
                  <a:pt x="34412" y="1894"/>
                </a:lnTo>
                <a:lnTo>
                  <a:pt x="37461" y="3157"/>
                </a:lnTo>
                <a:lnTo>
                  <a:pt x="49776" y="21587"/>
                </a:lnTo>
                <a:lnTo>
                  <a:pt x="49776" y="24888"/>
                </a:lnTo>
                <a:close/>
              </a:path>
            </a:pathLst>
          </a:custGeom>
          <a:ln w="382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 txBox="1"/>
          <p:nvPr/>
        </p:nvSpPr>
        <p:spPr>
          <a:xfrm>
            <a:off x="607440" y="8126765"/>
            <a:ext cx="2908300" cy="226631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 marR="374015">
              <a:lnSpc>
                <a:spcPct val="100499"/>
              </a:lnSpc>
              <a:spcBef>
                <a:spcPts val="110"/>
              </a:spcBef>
            </a:pPr>
            <a:r>
              <a:rPr dirty="0" sz="1850" spc="-10" b="1">
                <a:solidFill>
                  <a:srgbClr val="114B8A"/>
                </a:solidFill>
                <a:latin typeface="Verdana"/>
                <a:cs typeface="Verdana"/>
              </a:rPr>
              <a:t>A</a:t>
            </a:r>
            <a:r>
              <a:rPr dirty="0" sz="1850" spc="-35" b="1">
                <a:solidFill>
                  <a:srgbClr val="114B8A"/>
                </a:solidFill>
                <a:latin typeface="Verdana"/>
                <a:cs typeface="Verdana"/>
              </a:rPr>
              <a:t>t</a:t>
            </a:r>
            <a:r>
              <a:rPr dirty="0" sz="1850" spc="-75" b="1">
                <a:solidFill>
                  <a:srgbClr val="114B8A"/>
                </a:solidFill>
                <a:latin typeface="Verdana"/>
                <a:cs typeface="Verdana"/>
              </a:rPr>
              <a:t>i</a:t>
            </a:r>
            <a:r>
              <a:rPr dirty="0" sz="1850" spc="-90" b="1">
                <a:solidFill>
                  <a:srgbClr val="114B8A"/>
                </a:solidFill>
                <a:latin typeface="Verdana"/>
                <a:cs typeface="Verdana"/>
              </a:rPr>
              <a:t>v</a:t>
            </a:r>
            <a:r>
              <a:rPr dirty="0" sz="1850" spc="-75" b="1">
                <a:solidFill>
                  <a:srgbClr val="114B8A"/>
                </a:solidFill>
                <a:latin typeface="Verdana"/>
                <a:cs typeface="Verdana"/>
              </a:rPr>
              <a:t>i</a:t>
            </a:r>
            <a:r>
              <a:rPr dirty="0" sz="1850" spc="-110" b="1">
                <a:solidFill>
                  <a:srgbClr val="114B8A"/>
                </a:solidFill>
                <a:latin typeface="Verdana"/>
                <a:cs typeface="Verdana"/>
              </a:rPr>
              <a:t>s</a:t>
            </a:r>
            <a:r>
              <a:rPr dirty="0" sz="1850" spc="-35" b="1">
                <a:solidFill>
                  <a:srgbClr val="114B8A"/>
                </a:solidFill>
                <a:latin typeface="Verdana"/>
                <a:cs typeface="Verdana"/>
              </a:rPr>
              <a:t>t</a:t>
            </a:r>
            <a:r>
              <a:rPr dirty="0" sz="1850" spc="-85" b="1">
                <a:solidFill>
                  <a:srgbClr val="114B8A"/>
                </a:solidFill>
                <a:latin typeface="Verdana"/>
                <a:cs typeface="Verdana"/>
              </a:rPr>
              <a:t>a</a:t>
            </a:r>
            <a:r>
              <a:rPr dirty="0" sz="1850" spc="-105" b="1">
                <a:solidFill>
                  <a:srgbClr val="114B8A"/>
                </a:solidFill>
                <a:latin typeface="Verdana"/>
                <a:cs typeface="Verdana"/>
              </a:rPr>
              <a:t>s</a:t>
            </a:r>
            <a:r>
              <a:rPr dirty="0" sz="1850" spc="-105" b="1">
                <a:solidFill>
                  <a:srgbClr val="114B8A"/>
                </a:solidFill>
                <a:latin typeface="Verdana"/>
                <a:cs typeface="Verdana"/>
              </a:rPr>
              <a:t> </a:t>
            </a:r>
            <a:r>
              <a:rPr dirty="0" sz="1850" spc="-10" b="1">
                <a:solidFill>
                  <a:srgbClr val="114B8A"/>
                </a:solidFill>
                <a:latin typeface="Verdana"/>
                <a:cs typeface="Verdana"/>
              </a:rPr>
              <a:t>p</a:t>
            </a:r>
            <a:r>
              <a:rPr dirty="0" sz="1850" spc="-50" b="1">
                <a:solidFill>
                  <a:srgbClr val="114B8A"/>
                </a:solidFill>
                <a:latin typeface="Verdana"/>
                <a:cs typeface="Verdana"/>
              </a:rPr>
              <a:t>o</a:t>
            </a:r>
            <a:r>
              <a:rPr dirty="0" sz="1850" spc="-114" b="1">
                <a:solidFill>
                  <a:srgbClr val="114B8A"/>
                </a:solidFill>
                <a:latin typeface="Verdana"/>
                <a:cs typeface="Verdana"/>
              </a:rPr>
              <a:t>r</a:t>
            </a:r>
            <a:r>
              <a:rPr dirty="0" sz="1850" spc="-105" b="1">
                <a:solidFill>
                  <a:srgbClr val="114B8A"/>
                </a:solidFill>
                <a:latin typeface="Verdana"/>
                <a:cs typeface="Verdana"/>
              </a:rPr>
              <a:t> </a:t>
            </a:r>
            <a:r>
              <a:rPr dirty="0" sz="1850" spc="-20" b="1">
                <a:solidFill>
                  <a:srgbClr val="114B8A"/>
                </a:solidFill>
                <a:latin typeface="Verdana"/>
                <a:cs typeface="Verdana"/>
              </a:rPr>
              <a:t>J</a:t>
            </a:r>
            <a:r>
              <a:rPr dirty="0" sz="1850" spc="-40" b="1">
                <a:solidFill>
                  <a:srgbClr val="114B8A"/>
                </a:solidFill>
                <a:latin typeface="Verdana"/>
                <a:cs typeface="Verdana"/>
              </a:rPr>
              <a:t>u</a:t>
            </a:r>
            <a:r>
              <a:rPr dirty="0" sz="1850" spc="-110" b="1">
                <a:solidFill>
                  <a:srgbClr val="114B8A"/>
                </a:solidFill>
                <a:latin typeface="Verdana"/>
                <a:cs typeface="Verdana"/>
              </a:rPr>
              <a:t>s</a:t>
            </a:r>
            <a:r>
              <a:rPr dirty="0" sz="1850" spc="-35" b="1">
                <a:solidFill>
                  <a:srgbClr val="114B8A"/>
                </a:solidFill>
                <a:latin typeface="Verdana"/>
                <a:cs typeface="Verdana"/>
              </a:rPr>
              <a:t>t</a:t>
            </a:r>
            <a:r>
              <a:rPr dirty="0" sz="1850" spc="-75" b="1">
                <a:solidFill>
                  <a:srgbClr val="114B8A"/>
                </a:solidFill>
                <a:latin typeface="Verdana"/>
                <a:cs typeface="Verdana"/>
              </a:rPr>
              <a:t>i</a:t>
            </a:r>
            <a:r>
              <a:rPr dirty="0" sz="1850" spc="10" b="1">
                <a:solidFill>
                  <a:srgbClr val="114B8A"/>
                </a:solidFill>
                <a:latin typeface="Verdana"/>
                <a:cs typeface="Verdana"/>
              </a:rPr>
              <a:t>ç</a:t>
            </a:r>
            <a:r>
              <a:rPr dirty="0" sz="1850" spc="-55" b="1">
                <a:solidFill>
                  <a:srgbClr val="114B8A"/>
                </a:solidFill>
                <a:latin typeface="Verdana"/>
                <a:cs typeface="Verdana"/>
              </a:rPr>
              <a:t>a  </a:t>
            </a:r>
            <a:r>
              <a:rPr dirty="0" sz="1850" spc="-45" b="1">
                <a:solidFill>
                  <a:srgbClr val="114B8A"/>
                </a:solidFill>
                <a:latin typeface="Verdana"/>
                <a:cs typeface="Verdana"/>
              </a:rPr>
              <a:t>Climática</a:t>
            </a:r>
            <a:endParaRPr sz="1850">
              <a:latin typeface="Verdana"/>
              <a:cs typeface="Verdana"/>
            </a:endParaRPr>
          </a:p>
          <a:p>
            <a:pPr marL="275590" marR="5080">
              <a:lnSpc>
                <a:spcPct val="106300"/>
              </a:lnSpc>
              <a:spcBef>
                <a:spcPts val="1560"/>
              </a:spcBef>
            </a:pPr>
            <a:r>
              <a:rPr dirty="0" sz="1300">
                <a:latin typeface="Arial MT"/>
                <a:cs typeface="Arial MT"/>
              </a:rPr>
              <a:t>Principais organizações ambientais </a:t>
            </a:r>
            <a:r>
              <a:rPr dirty="0" sz="1300" spc="-350">
                <a:latin typeface="Arial MT"/>
                <a:cs typeface="Arial MT"/>
              </a:rPr>
              <a:t> </a:t>
            </a:r>
            <a:r>
              <a:rPr dirty="0" sz="1300" spc="5">
                <a:latin typeface="Arial MT"/>
                <a:cs typeface="Arial MT"/>
              </a:rPr>
              <a:t>sem</a:t>
            </a:r>
            <a:r>
              <a:rPr dirty="0" sz="1300" spc="-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fins lucrativos</a:t>
            </a:r>
            <a:endParaRPr sz="1300">
              <a:latin typeface="Arial MT"/>
              <a:cs typeface="Arial MT"/>
            </a:endParaRPr>
          </a:p>
          <a:p>
            <a:pPr marL="275590" marR="69215">
              <a:lnSpc>
                <a:spcPct val="106300"/>
              </a:lnSpc>
            </a:pPr>
            <a:r>
              <a:rPr dirty="0" sz="1300">
                <a:latin typeface="Arial MT"/>
                <a:cs typeface="Arial MT"/>
              </a:rPr>
              <a:t>Organizações </a:t>
            </a:r>
            <a:r>
              <a:rPr dirty="0" sz="1300" spc="5">
                <a:latin typeface="Arial MT"/>
                <a:cs typeface="Arial MT"/>
              </a:rPr>
              <a:t>de </a:t>
            </a:r>
            <a:r>
              <a:rPr dirty="0" sz="1300">
                <a:latin typeface="Arial MT"/>
                <a:cs typeface="Arial MT"/>
              </a:rPr>
              <a:t>justiça climática </a:t>
            </a:r>
            <a:r>
              <a:rPr dirty="0" sz="1300" spc="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Movimentos populares </a:t>
            </a:r>
            <a:r>
              <a:rPr dirty="0" sz="1300" spc="5">
                <a:latin typeface="Arial MT"/>
                <a:cs typeface="Arial MT"/>
              </a:rPr>
              <a:t>e </a:t>
            </a:r>
            <a:r>
              <a:rPr dirty="0" sz="1300">
                <a:latin typeface="Arial MT"/>
                <a:cs typeface="Arial MT"/>
              </a:rPr>
              <a:t>juvenis </a:t>
            </a:r>
            <a:r>
              <a:rPr dirty="0" sz="1300" spc="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Cidadãos globais </a:t>
            </a:r>
            <a:r>
              <a:rPr dirty="0" sz="1300" spc="5">
                <a:latin typeface="Arial MT"/>
                <a:cs typeface="Arial MT"/>
              </a:rPr>
              <a:t>de </a:t>
            </a:r>
            <a:r>
              <a:rPr dirty="0" sz="1300">
                <a:latin typeface="Arial MT"/>
                <a:cs typeface="Arial MT"/>
              </a:rPr>
              <a:t>comunidades </a:t>
            </a:r>
            <a:r>
              <a:rPr dirty="0" sz="1300" spc="-350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prejudicadas pelas mudanças </a:t>
            </a:r>
            <a:r>
              <a:rPr dirty="0" sz="1300" spc="5">
                <a:latin typeface="Arial MT"/>
                <a:cs typeface="Arial MT"/>
              </a:rPr>
              <a:t> </a:t>
            </a:r>
            <a:r>
              <a:rPr dirty="0" sz="1300">
                <a:latin typeface="Arial MT"/>
                <a:cs typeface="Arial MT"/>
              </a:rPr>
              <a:t>climáticas</a:t>
            </a:r>
            <a:endParaRPr sz="1300">
              <a:latin typeface="Arial MT"/>
              <a:cs typeface="Arial MT"/>
            </a:endParaRPr>
          </a:p>
        </p:txBody>
      </p:sp>
      <p:pic>
        <p:nvPicPr>
          <p:cNvPr id="48" name="object 48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6335243" y="7337845"/>
            <a:ext cx="714374" cy="647699"/>
          </a:xfrm>
          <a:prstGeom prst="rect">
            <a:avLst/>
          </a:prstGeom>
        </p:spPr>
      </p:pic>
      <p:pic>
        <p:nvPicPr>
          <p:cNvPr id="49" name="object 49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4367902" y="7365855"/>
            <a:ext cx="695324" cy="619124"/>
          </a:xfrm>
          <a:prstGeom prst="rect">
            <a:avLst/>
          </a:prstGeom>
        </p:spPr>
      </p:pic>
      <p:pic>
        <p:nvPicPr>
          <p:cNvPr id="50" name="object 50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5542972" y="7378482"/>
            <a:ext cx="305920" cy="608262"/>
          </a:xfrm>
          <a:prstGeom prst="rect">
            <a:avLst/>
          </a:prstGeom>
        </p:spPr>
      </p:pic>
      <p:sp>
        <p:nvSpPr>
          <p:cNvPr id="51" name="object 51"/>
          <p:cNvSpPr/>
          <p:nvPr/>
        </p:nvSpPr>
        <p:spPr>
          <a:xfrm>
            <a:off x="4428259" y="8673744"/>
            <a:ext cx="48895" cy="48895"/>
          </a:xfrm>
          <a:custGeom>
            <a:avLst/>
            <a:gdLst/>
            <a:ahLst/>
            <a:cxnLst/>
            <a:rect l="l" t="t" r="r" b="b"/>
            <a:pathLst>
              <a:path w="48895" h="48895">
                <a:moveTo>
                  <a:pt x="48750" y="24375"/>
                </a:moveTo>
                <a:lnTo>
                  <a:pt x="24375" y="48750"/>
                </a:lnTo>
                <a:lnTo>
                  <a:pt x="21142" y="48750"/>
                </a:lnTo>
                <a:lnTo>
                  <a:pt x="7139" y="41610"/>
                </a:lnTo>
                <a:lnTo>
                  <a:pt x="4853" y="39325"/>
                </a:lnTo>
                <a:lnTo>
                  <a:pt x="3092" y="36689"/>
                </a:lnTo>
                <a:lnTo>
                  <a:pt x="1855" y="33703"/>
                </a:lnTo>
                <a:lnTo>
                  <a:pt x="618" y="30716"/>
                </a:lnTo>
                <a:lnTo>
                  <a:pt x="0" y="27607"/>
                </a:lnTo>
                <a:lnTo>
                  <a:pt x="0" y="24375"/>
                </a:lnTo>
                <a:lnTo>
                  <a:pt x="0" y="21142"/>
                </a:lnTo>
                <a:lnTo>
                  <a:pt x="7139" y="7139"/>
                </a:lnTo>
                <a:lnTo>
                  <a:pt x="9424" y="4853"/>
                </a:lnTo>
                <a:lnTo>
                  <a:pt x="12060" y="3092"/>
                </a:lnTo>
                <a:lnTo>
                  <a:pt x="15047" y="1855"/>
                </a:lnTo>
                <a:lnTo>
                  <a:pt x="18033" y="618"/>
                </a:lnTo>
                <a:lnTo>
                  <a:pt x="21142" y="0"/>
                </a:lnTo>
                <a:lnTo>
                  <a:pt x="24375" y="0"/>
                </a:lnTo>
                <a:lnTo>
                  <a:pt x="27607" y="0"/>
                </a:lnTo>
                <a:lnTo>
                  <a:pt x="30716" y="618"/>
                </a:lnTo>
                <a:lnTo>
                  <a:pt x="33703" y="1855"/>
                </a:lnTo>
                <a:lnTo>
                  <a:pt x="36689" y="3092"/>
                </a:lnTo>
                <a:lnTo>
                  <a:pt x="48750" y="21142"/>
                </a:lnTo>
                <a:lnTo>
                  <a:pt x="48750" y="24375"/>
                </a:lnTo>
                <a:close/>
              </a:path>
            </a:pathLst>
          </a:custGeom>
          <a:ln w="348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4428259" y="9098567"/>
            <a:ext cx="48895" cy="48895"/>
          </a:xfrm>
          <a:custGeom>
            <a:avLst/>
            <a:gdLst/>
            <a:ahLst/>
            <a:cxnLst/>
            <a:rect l="l" t="t" r="r" b="b"/>
            <a:pathLst>
              <a:path w="48895" h="48895">
                <a:moveTo>
                  <a:pt x="48750" y="24375"/>
                </a:moveTo>
                <a:lnTo>
                  <a:pt x="33703" y="46894"/>
                </a:lnTo>
                <a:lnTo>
                  <a:pt x="30716" y="48131"/>
                </a:lnTo>
                <a:lnTo>
                  <a:pt x="27607" y="48750"/>
                </a:lnTo>
                <a:lnTo>
                  <a:pt x="24375" y="48750"/>
                </a:lnTo>
                <a:lnTo>
                  <a:pt x="21142" y="48750"/>
                </a:lnTo>
                <a:lnTo>
                  <a:pt x="18033" y="48131"/>
                </a:lnTo>
                <a:lnTo>
                  <a:pt x="15047" y="46894"/>
                </a:lnTo>
                <a:lnTo>
                  <a:pt x="12060" y="45657"/>
                </a:lnTo>
                <a:lnTo>
                  <a:pt x="9424" y="43896"/>
                </a:lnTo>
                <a:lnTo>
                  <a:pt x="7139" y="41610"/>
                </a:lnTo>
                <a:lnTo>
                  <a:pt x="4853" y="39325"/>
                </a:lnTo>
                <a:lnTo>
                  <a:pt x="3092" y="36689"/>
                </a:lnTo>
                <a:lnTo>
                  <a:pt x="1855" y="33702"/>
                </a:lnTo>
                <a:lnTo>
                  <a:pt x="618" y="30716"/>
                </a:lnTo>
                <a:lnTo>
                  <a:pt x="0" y="27607"/>
                </a:lnTo>
                <a:lnTo>
                  <a:pt x="0" y="24375"/>
                </a:lnTo>
                <a:lnTo>
                  <a:pt x="0" y="21142"/>
                </a:lnTo>
                <a:lnTo>
                  <a:pt x="7139" y="7139"/>
                </a:lnTo>
                <a:lnTo>
                  <a:pt x="9424" y="4853"/>
                </a:lnTo>
                <a:lnTo>
                  <a:pt x="12060" y="3092"/>
                </a:lnTo>
                <a:lnTo>
                  <a:pt x="15047" y="1855"/>
                </a:lnTo>
                <a:lnTo>
                  <a:pt x="18033" y="618"/>
                </a:lnTo>
                <a:lnTo>
                  <a:pt x="21142" y="0"/>
                </a:lnTo>
                <a:lnTo>
                  <a:pt x="24375" y="0"/>
                </a:lnTo>
                <a:lnTo>
                  <a:pt x="27607" y="0"/>
                </a:lnTo>
                <a:lnTo>
                  <a:pt x="30716" y="618"/>
                </a:lnTo>
                <a:lnTo>
                  <a:pt x="33703" y="1855"/>
                </a:lnTo>
                <a:lnTo>
                  <a:pt x="36689" y="3092"/>
                </a:lnTo>
                <a:lnTo>
                  <a:pt x="48750" y="21142"/>
                </a:lnTo>
                <a:lnTo>
                  <a:pt x="48750" y="24375"/>
                </a:lnTo>
                <a:close/>
              </a:path>
            </a:pathLst>
          </a:custGeom>
          <a:ln w="348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4428259" y="9523390"/>
            <a:ext cx="48895" cy="48895"/>
          </a:xfrm>
          <a:custGeom>
            <a:avLst/>
            <a:gdLst/>
            <a:ahLst/>
            <a:cxnLst/>
            <a:rect l="l" t="t" r="r" b="b"/>
            <a:pathLst>
              <a:path w="48895" h="48895">
                <a:moveTo>
                  <a:pt x="48750" y="24375"/>
                </a:moveTo>
                <a:lnTo>
                  <a:pt x="33703" y="46894"/>
                </a:lnTo>
                <a:lnTo>
                  <a:pt x="30716" y="48131"/>
                </a:lnTo>
                <a:lnTo>
                  <a:pt x="27607" y="48750"/>
                </a:lnTo>
                <a:lnTo>
                  <a:pt x="24375" y="48750"/>
                </a:lnTo>
                <a:lnTo>
                  <a:pt x="21142" y="48750"/>
                </a:lnTo>
                <a:lnTo>
                  <a:pt x="18033" y="48131"/>
                </a:lnTo>
                <a:lnTo>
                  <a:pt x="15047" y="46894"/>
                </a:lnTo>
                <a:lnTo>
                  <a:pt x="12060" y="45657"/>
                </a:lnTo>
                <a:lnTo>
                  <a:pt x="0" y="27607"/>
                </a:lnTo>
                <a:lnTo>
                  <a:pt x="0" y="24375"/>
                </a:lnTo>
                <a:lnTo>
                  <a:pt x="0" y="21142"/>
                </a:lnTo>
                <a:lnTo>
                  <a:pt x="7139" y="7139"/>
                </a:lnTo>
                <a:lnTo>
                  <a:pt x="9424" y="4853"/>
                </a:lnTo>
                <a:lnTo>
                  <a:pt x="12060" y="3092"/>
                </a:lnTo>
                <a:lnTo>
                  <a:pt x="15047" y="1855"/>
                </a:lnTo>
                <a:lnTo>
                  <a:pt x="18033" y="618"/>
                </a:lnTo>
                <a:lnTo>
                  <a:pt x="21142" y="0"/>
                </a:lnTo>
                <a:lnTo>
                  <a:pt x="24375" y="0"/>
                </a:lnTo>
                <a:lnTo>
                  <a:pt x="27607" y="0"/>
                </a:lnTo>
                <a:lnTo>
                  <a:pt x="46894" y="15047"/>
                </a:lnTo>
                <a:lnTo>
                  <a:pt x="48131" y="18033"/>
                </a:lnTo>
                <a:lnTo>
                  <a:pt x="48750" y="21142"/>
                </a:lnTo>
                <a:lnTo>
                  <a:pt x="48750" y="24375"/>
                </a:lnTo>
                <a:close/>
              </a:path>
            </a:pathLst>
          </a:custGeom>
          <a:ln w="348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4428259" y="10160624"/>
            <a:ext cx="48895" cy="48895"/>
          </a:xfrm>
          <a:custGeom>
            <a:avLst/>
            <a:gdLst/>
            <a:ahLst/>
            <a:cxnLst/>
            <a:rect l="l" t="t" r="r" b="b"/>
            <a:pathLst>
              <a:path w="48895" h="48895">
                <a:moveTo>
                  <a:pt x="48750" y="24375"/>
                </a:moveTo>
                <a:lnTo>
                  <a:pt x="48750" y="27607"/>
                </a:lnTo>
                <a:lnTo>
                  <a:pt x="48131" y="30716"/>
                </a:lnTo>
                <a:lnTo>
                  <a:pt x="46894" y="33702"/>
                </a:lnTo>
                <a:lnTo>
                  <a:pt x="45657" y="36689"/>
                </a:lnTo>
                <a:lnTo>
                  <a:pt x="24375" y="48750"/>
                </a:lnTo>
                <a:lnTo>
                  <a:pt x="21142" y="48750"/>
                </a:lnTo>
                <a:lnTo>
                  <a:pt x="1855" y="33702"/>
                </a:lnTo>
                <a:lnTo>
                  <a:pt x="618" y="30716"/>
                </a:lnTo>
                <a:lnTo>
                  <a:pt x="0" y="27607"/>
                </a:lnTo>
                <a:lnTo>
                  <a:pt x="0" y="24375"/>
                </a:lnTo>
                <a:lnTo>
                  <a:pt x="0" y="21142"/>
                </a:lnTo>
                <a:lnTo>
                  <a:pt x="618" y="18033"/>
                </a:lnTo>
                <a:lnTo>
                  <a:pt x="1855" y="15047"/>
                </a:lnTo>
                <a:lnTo>
                  <a:pt x="3092" y="12060"/>
                </a:lnTo>
                <a:lnTo>
                  <a:pt x="4853" y="9424"/>
                </a:lnTo>
                <a:lnTo>
                  <a:pt x="7139" y="7139"/>
                </a:lnTo>
                <a:lnTo>
                  <a:pt x="9424" y="4853"/>
                </a:lnTo>
                <a:lnTo>
                  <a:pt x="12060" y="3092"/>
                </a:lnTo>
                <a:lnTo>
                  <a:pt x="15047" y="1855"/>
                </a:lnTo>
                <a:lnTo>
                  <a:pt x="18033" y="618"/>
                </a:lnTo>
                <a:lnTo>
                  <a:pt x="21142" y="0"/>
                </a:lnTo>
                <a:lnTo>
                  <a:pt x="24375" y="0"/>
                </a:lnTo>
                <a:lnTo>
                  <a:pt x="27607" y="0"/>
                </a:lnTo>
                <a:lnTo>
                  <a:pt x="30716" y="618"/>
                </a:lnTo>
                <a:lnTo>
                  <a:pt x="33703" y="1855"/>
                </a:lnTo>
                <a:lnTo>
                  <a:pt x="36689" y="3092"/>
                </a:lnTo>
                <a:lnTo>
                  <a:pt x="39325" y="4853"/>
                </a:lnTo>
                <a:lnTo>
                  <a:pt x="41610" y="7139"/>
                </a:lnTo>
                <a:lnTo>
                  <a:pt x="43896" y="9424"/>
                </a:lnTo>
                <a:lnTo>
                  <a:pt x="45657" y="12060"/>
                </a:lnTo>
                <a:lnTo>
                  <a:pt x="46894" y="15046"/>
                </a:lnTo>
                <a:lnTo>
                  <a:pt x="48131" y="18033"/>
                </a:lnTo>
                <a:lnTo>
                  <a:pt x="48750" y="21142"/>
                </a:lnTo>
                <a:lnTo>
                  <a:pt x="48750" y="24375"/>
                </a:lnTo>
                <a:close/>
              </a:path>
            </a:pathLst>
          </a:custGeom>
          <a:ln w="348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 txBox="1"/>
          <p:nvPr/>
        </p:nvSpPr>
        <p:spPr>
          <a:xfrm>
            <a:off x="4374253" y="8062283"/>
            <a:ext cx="2587625" cy="221805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850" spc="-65" b="1">
                <a:solidFill>
                  <a:srgbClr val="114B8A"/>
                </a:solidFill>
                <a:latin typeface="Verdana"/>
                <a:cs typeface="Verdana"/>
              </a:rPr>
              <a:t>G</a:t>
            </a:r>
            <a:r>
              <a:rPr dirty="0" sz="1850" spc="-50" b="1">
                <a:solidFill>
                  <a:srgbClr val="114B8A"/>
                </a:solidFill>
                <a:latin typeface="Verdana"/>
                <a:cs typeface="Verdana"/>
              </a:rPr>
              <a:t>o</a:t>
            </a:r>
            <a:r>
              <a:rPr dirty="0" sz="1850" spc="-90" b="1">
                <a:solidFill>
                  <a:srgbClr val="114B8A"/>
                </a:solidFill>
                <a:latin typeface="Verdana"/>
                <a:cs typeface="Verdana"/>
              </a:rPr>
              <a:t>v</a:t>
            </a:r>
            <a:r>
              <a:rPr dirty="0" sz="1850" spc="-55" b="1">
                <a:solidFill>
                  <a:srgbClr val="114B8A"/>
                </a:solidFill>
                <a:latin typeface="Verdana"/>
                <a:cs typeface="Verdana"/>
              </a:rPr>
              <a:t>e</a:t>
            </a:r>
            <a:r>
              <a:rPr dirty="0" sz="1850" spc="-120" b="1">
                <a:solidFill>
                  <a:srgbClr val="114B8A"/>
                </a:solidFill>
                <a:latin typeface="Verdana"/>
                <a:cs typeface="Verdana"/>
              </a:rPr>
              <a:t>r</a:t>
            </a:r>
            <a:r>
              <a:rPr dirty="0" sz="1850" spc="-30" b="1">
                <a:solidFill>
                  <a:srgbClr val="114B8A"/>
                </a:solidFill>
                <a:latin typeface="Verdana"/>
                <a:cs typeface="Verdana"/>
              </a:rPr>
              <a:t>n</a:t>
            </a:r>
            <a:r>
              <a:rPr dirty="0" sz="1850" spc="-50" b="1">
                <a:solidFill>
                  <a:srgbClr val="114B8A"/>
                </a:solidFill>
                <a:latin typeface="Verdana"/>
                <a:cs typeface="Verdana"/>
              </a:rPr>
              <a:t>o</a:t>
            </a:r>
            <a:r>
              <a:rPr dirty="0" sz="1850" spc="-105" b="1">
                <a:solidFill>
                  <a:srgbClr val="114B8A"/>
                </a:solidFill>
                <a:latin typeface="Verdana"/>
                <a:cs typeface="Verdana"/>
              </a:rPr>
              <a:t>s</a:t>
            </a:r>
            <a:r>
              <a:rPr dirty="0" sz="1850" spc="-105" b="1">
                <a:solidFill>
                  <a:srgbClr val="114B8A"/>
                </a:solidFill>
                <a:latin typeface="Verdana"/>
                <a:cs typeface="Verdana"/>
              </a:rPr>
              <a:t> </a:t>
            </a:r>
            <a:r>
              <a:rPr dirty="0" sz="1850" spc="30" b="1">
                <a:solidFill>
                  <a:srgbClr val="114B8A"/>
                </a:solidFill>
                <a:latin typeface="Verdana"/>
                <a:cs typeface="Verdana"/>
              </a:rPr>
              <a:t>M</a:t>
            </a:r>
            <a:r>
              <a:rPr dirty="0" sz="1850" spc="-40" b="1">
                <a:solidFill>
                  <a:srgbClr val="114B8A"/>
                </a:solidFill>
                <a:latin typeface="Verdana"/>
                <a:cs typeface="Verdana"/>
              </a:rPr>
              <a:t>u</a:t>
            </a:r>
            <a:r>
              <a:rPr dirty="0" sz="1850" spc="-30" b="1">
                <a:solidFill>
                  <a:srgbClr val="114B8A"/>
                </a:solidFill>
                <a:latin typeface="Verdana"/>
                <a:cs typeface="Verdana"/>
              </a:rPr>
              <a:t>n</a:t>
            </a:r>
            <a:r>
              <a:rPr dirty="0" sz="1850" spc="-5" b="1">
                <a:solidFill>
                  <a:srgbClr val="114B8A"/>
                </a:solidFill>
                <a:latin typeface="Verdana"/>
                <a:cs typeface="Verdana"/>
              </a:rPr>
              <a:t>d</a:t>
            </a:r>
            <a:r>
              <a:rPr dirty="0" sz="1850" spc="-75" b="1">
                <a:solidFill>
                  <a:srgbClr val="114B8A"/>
                </a:solidFill>
                <a:latin typeface="Verdana"/>
                <a:cs typeface="Verdana"/>
              </a:rPr>
              <a:t>i</a:t>
            </a:r>
            <a:r>
              <a:rPr dirty="0" sz="1850" spc="-85" b="1">
                <a:solidFill>
                  <a:srgbClr val="114B8A"/>
                </a:solidFill>
                <a:latin typeface="Verdana"/>
                <a:cs typeface="Verdana"/>
              </a:rPr>
              <a:t>a</a:t>
            </a:r>
            <a:r>
              <a:rPr dirty="0" sz="1850" spc="-75" b="1">
                <a:solidFill>
                  <a:srgbClr val="114B8A"/>
                </a:solidFill>
                <a:latin typeface="Verdana"/>
                <a:cs typeface="Verdana"/>
              </a:rPr>
              <a:t>i</a:t>
            </a:r>
            <a:r>
              <a:rPr dirty="0" sz="1850" spc="-105" b="1">
                <a:solidFill>
                  <a:srgbClr val="114B8A"/>
                </a:solidFill>
                <a:latin typeface="Verdana"/>
                <a:cs typeface="Verdana"/>
              </a:rPr>
              <a:t>s</a:t>
            </a:r>
            <a:endParaRPr sz="1850">
              <a:latin typeface="Verdana"/>
              <a:cs typeface="Verdana"/>
            </a:endParaRPr>
          </a:p>
          <a:p>
            <a:pPr marL="177165" marR="5080">
              <a:lnSpc>
                <a:spcPct val="107200"/>
              </a:lnSpc>
              <a:spcBef>
                <a:spcPts val="1630"/>
              </a:spcBef>
            </a:pPr>
            <a:r>
              <a:rPr dirty="0" sz="1300" spc="5">
                <a:latin typeface="Arial MT"/>
                <a:cs typeface="Arial MT"/>
              </a:rPr>
              <a:t>Líderes</a:t>
            </a:r>
            <a:r>
              <a:rPr dirty="0" sz="1300" spc="-10">
                <a:latin typeface="Arial MT"/>
                <a:cs typeface="Arial MT"/>
              </a:rPr>
              <a:t> </a:t>
            </a:r>
            <a:r>
              <a:rPr dirty="0" sz="1300" spc="5">
                <a:latin typeface="Arial MT"/>
                <a:cs typeface="Arial MT"/>
              </a:rPr>
              <a:t>governamentais</a:t>
            </a:r>
            <a:r>
              <a:rPr dirty="0" sz="1300" spc="-5">
                <a:latin typeface="Arial MT"/>
                <a:cs typeface="Arial MT"/>
              </a:rPr>
              <a:t> </a:t>
            </a:r>
            <a:r>
              <a:rPr dirty="0" sz="1300" spc="5">
                <a:latin typeface="Arial MT"/>
                <a:cs typeface="Arial MT"/>
              </a:rPr>
              <a:t>de</a:t>
            </a:r>
            <a:r>
              <a:rPr dirty="0" sz="1300" spc="-5">
                <a:latin typeface="Arial MT"/>
                <a:cs typeface="Arial MT"/>
              </a:rPr>
              <a:t> </a:t>
            </a:r>
            <a:r>
              <a:rPr dirty="0" sz="1300" spc="5">
                <a:latin typeface="Arial MT"/>
                <a:cs typeface="Arial MT"/>
              </a:rPr>
              <a:t>todo </a:t>
            </a:r>
            <a:r>
              <a:rPr dirty="0" sz="1300" spc="-345">
                <a:latin typeface="Arial MT"/>
                <a:cs typeface="Arial MT"/>
              </a:rPr>
              <a:t> </a:t>
            </a:r>
            <a:r>
              <a:rPr dirty="0" sz="1300" spc="5">
                <a:latin typeface="Arial MT"/>
                <a:cs typeface="Arial MT"/>
              </a:rPr>
              <a:t>o</a:t>
            </a:r>
            <a:r>
              <a:rPr dirty="0" sz="1300" spc="-5">
                <a:latin typeface="Arial MT"/>
                <a:cs typeface="Arial MT"/>
              </a:rPr>
              <a:t> </a:t>
            </a:r>
            <a:r>
              <a:rPr dirty="0" sz="1300" spc="5">
                <a:latin typeface="Arial MT"/>
                <a:cs typeface="Arial MT"/>
              </a:rPr>
              <a:t>mundo</a:t>
            </a:r>
            <a:r>
              <a:rPr dirty="0" sz="1300">
                <a:latin typeface="Arial MT"/>
                <a:cs typeface="Arial MT"/>
              </a:rPr>
              <a:t> </a:t>
            </a:r>
            <a:r>
              <a:rPr dirty="0" sz="1300" spc="5">
                <a:latin typeface="Arial MT"/>
                <a:cs typeface="Arial MT"/>
              </a:rPr>
              <a:t>representando:</a:t>
            </a:r>
            <a:endParaRPr sz="1300">
              <a:latin typeface="Arial MT"/>
              <a:cs typeface="Arial MT"/>
            </a:endParaRPr>
          </a:p>
          <a:p>
            <a:pPr marL="177165" marR="320675">
              <a:lnSpc>
                <a:spcPct val="107200"/>
              </a:lnSpc>
            </a:pPr>
            <a:r>
              <a:rPr dirty="0" sz="1300" spc="5">
                <a:latin typeface="Arial MT"/>
                <a:cs typeface="Arial MT"/>
              </a:rPr>
              <a:t>Países</a:t>
            </a:r>
            <a:r>
              <a:rPr dirty="0" sz="1300" spc="-10">
                <a:latin typeface="Arial MT"/>
                <a:cs typeface="Arial MT"/>
              </a:rPr>
              <a:t> </a:t>
            </a:r>
            <a:r>
              <a:rPr dirty="0" sz="1300" spc="5">
                <a:latin typeface="Arial MT"/>
                <a:cs typeface="Arial MT"/>
              </a:rPr>
              <a:t>desenvolvidos</a:t>
            </a:r>
            <a:r>
              <a:rPr dirty="0" sz="1300" spc="-10">
                <a:latin typeface="Arial MT"/>
                <a:cs typeface="Arial MT"/>
              </a:rPr>
              <a:t> </a:t>
            </a:r>
            <a:r>
              <a:rPr dirty="0" sz="1300" spc="5">
                <a:latin typeface="Arial MT"/>
                <a:cs typeface="Arial MT"/>
              </a:rPr>
              <a:t>–</a:t>
            </a:r>
            <a:r>
              <a:rPr dirty="0" sz="1300" spc="-10">
                <a:latin typeface="Arial MT"/>
                <a:cs typeface="Arial MT"/>
              </a:rPr>
              <a:t> </a:t>
            </a:r>
            <a:r>
              <a:rPr dirty="0" sz="1300" spc="5">
                <a:latin typeface="Arial MT"/>
                <a:cs typeface="Arial MT"/>
              </a:rPr>
              <a:t>UE, </a:t>
            </a:r>
            <a:r>
              <a:rPr dirty="0" sz="1300" spc="-345">
                <a:latin typeface="Arial MT"/>
                <a:cs typeface="Arial MT"/>
              </a:rPr>
              <a:t> </a:t>
            </a:r>
            <a:r>
              <a:rPr dirty="0" sz="1300" spc="5">
                <a:latin typeface="Arial MT"/>
                <a:cs typeface="Arial MT"/>
              </a:rPr>
              <a:t>EUA,</a:t>
            </a:r>
            <a:r>
              <a:rPr dirty="0" sz="1300" spc="-5">
                <a:latin typeface="Arial MT"/>
                <a:cs typeface="Arial MT"/>
              </a:rPr>
              <a:t> </a:t>
            </a:r>
            <a:r>
              <a:rPr dirty="0" sz="1300" spc="5">
                <a:latin typeface="Arial MT"/>
                <a:cs typeface="Arial MT"/>
              </a:rPr>
              <a:t>Canadá</a:t>
            </a:r>
            <a:r>
              <a:rPr dirty="0" sz="1300" spc="-5">
                <a:latin typeface="Arial MT"/>
                <a:cs typeface="Arial MT"/>
              </a:rPr>
              <a:t> </a:t>
            </a:r>
            <a:r>
              <a:rPr dirty="0" sz="1300" spc="5">
                <a:latin typeface="Arial MT"/>
                <a:cs typeface="Arial MT"/>
              </a:rPr>
              <a:t>etc.</a:t>
            </a:r>
            <a:endParaRPr sz="1300">
              <a:latin typeface="Arial MT"/>
              <a:cs typeface="Arial MT"/>
            </a:endParaRPr>
          </a:p>
          <a:p>
            <a:pPr marL="177165" marR="60960">
              <a:lnSpc>
                <a:spcPct val="107200"/>
              </a:lnSpc>
            </a:pPr>
            <a:r>
              <a:rPr dirty="0" sz="1300" spc="5">
                <a:latin typeface="Arial MT"/>
                <a:cs typeface="Arial MT"/>
              </a:rPr>
              <a:t>Países </a:t>
            </a:r>
            <a:r>
              <a:rPr dirty="0" sz="1300" spc="10">
                <a:latin typeface="Arial MT"/>
                <a:cs typeface="Arial MT"/>
              </a:rPr>
              <a:t>em </a:t>
            </a:r>
            <a:r>
              <a:rPr dirty="0" sz="1300" spc="5">
                <a:latin typeface="Arial MT"/>
                <a:cs typeface="Arial MT"/>
              </a:rPr>
              <a:t>rápido </a:t>
            </a:r>
            <a:r>
              <a:rPr dirty="0" sz="1300" spc="10">
                <a:latin typeface="Arial MT"/>
                <a:cs typeface="Arial MT"/>
              </a:rPr>
              <a:t> </a:t>
            </a:r>
            <a:r>
              <a:rPr dirty="0" sz="1300" spc="5">
                <a:latin typeface="Arial MT"/>
                <a:cs typeface="Arial MT"/>
              </a:rPr>
              <a:t>desenvolvimento</a:t>
            </a:r>
            <a:r>
              <a:rPr dirty="0" sz="1300" spc="-10">
                <a:latin typeface="Arial MT"/>
                <a:cs typeface="Arial MT"/>
              </a:rPr>
              <a:t> </a:t>
            </a:r>
            <a:r>
              <a:rPr dirty="0" sz="1300" spc="5">
                <a:latin typeface="Arial MT"/>
                <a:cs typeface="Arial MT"/>
              </a:rPr>
              <a:t>-</a:t>
            </a:r>
            <a:r>
              <a:rPr dirty="0" sz="1300" spc="-10">
                <a:latin typeface="Arial MT"/>
                <a:cs typeface="Arial MT"/>
              </a:rPr>
              <a:t> </a:t>
            </a:r>
            <a:r>
              <a:rPr dirty="0" sz="1300" spc="5">
                <a:latin typeface="Arial MT"/>
                <a:cs typeface="Arial MT"/>
              </a:rPr>
              <a:t>China,</a:t>
            </a:r>
            <a:r>
              <a:rPr dirty="0" sz="1300" spc="-10">
                <a:latin typeface="Arial MT"/>
                <a:cs typeface="Arial MT"/>
              </a:rPr>
              <a:t> </a:t>
            </a:r>
            <a:r>
              <a:rPr dirty="0" sz="1300" spc="5">
                <a:latin typeface="Arial MT"/>
                <a:cs typeface="Arial MT"/>
              </a:rPr>
              <a:t>Índia, </a:t>
            </a:r>
            <a:r>
              <a:rPr dirty="0" sz="1300" spc="-345">
                <a:latin typeface="Arial MT"/>
                <a:cs typeface="Arial MT"/>
              </a:rPr>
              <a:t> </a:t>
            </a:r>
            <a:r>
              <a:rPr dirty="0" sz="1300" spc="5">
                <a:latin typeface="Arial MT"/>
                <a:cs typeface="Arial MT"/>
              </a:rPr>
              <a:t>Brasil</a:t>
            </a:r>
            <a:r>
              <a:rPr dirty="0" sz="1300" spc="-5">
                <a:latin typeface="Arial MT"/>
                <a:cs typeface="Arial MT"/>
              </a:rPr>
              <a:t> </a:t>
            </a:r>
            <a:r>
              <a:rPr dirty="0" sz="1300" spc="5">
                <a:latin typeface="Arial MT"/>
                <a:cs typeface="Arial MT"/>
              </a:rPr>
              <a:t>etc.</a:t>
            </a:r>
            <a:endParaRPr sz="1300">
              <a:latin typeface="Arial MT"/>
              <a:cs typeface="Arial MT"/>
            </a:endParaRPr>
          </a:p>
          <a:p>
            <a:pPr marL="177165">
              <a:lnSpc>
                <a:spcPct val="100000"/>
              </a:lnSpc>
              <a:spcBef>
                <a:spcPts val="114"/>
              </a:spcBef>
            </a:pPr>
            <a:r>
              <a:rPr dirty="0" sz="1300" spc="5">
                <a:latin typeface="Arial MT"/>
                <a:cs typeface="Arial MT"/>
              </a:rPr>
              <a:t>Pequenas</a:t>
            </a:r>
            <a:r>
              <a:rPr dirty="0" sz="1300" spc="-10">
                <a:latin typeface="Arial MT"/>
                <a:cs typeface="Arial MT"/>
              </a:rPr>
              <a:t> </a:t>
            </a:r>
            <a:r>
              <a:rPr dirty="0" sz="1300" spc="5">
                <a:latin typeface="Arial MT"/>
                <a:cs typeface="Arial MT"/>
              </a:rPr>
              <a:t>nações</a:t>
            </a:r>
            <a:r>
              <a:rPr dirty="0" sz="1300" spc="-10">
                <a:latin typeface="Arial MT"/>
                <a:cs typeface="Arial MT"/>
              </a:rPr>
              <a:t> </a:t>
            </a:r>
            <a:r>
              <a:rPr dirty="0" sz="1300" spc="5">
                <a:latin typeface="Arial MT"/>
                <a:cs typeface="Arial MT"/>
              </a:rPr>
              <a:t>insulares</a:t>
            </a:r>
            <a:endParaRPr sz="13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Caroline Moreira</dc:creator>
  <cp:keywords>DAGHdOdRAcA,BAEWZEiMMos</cp:keywords>
  <dc:title>Preparação para climate simulation</dc:title>
  <dcterms:created xsi:type="dcterms:W3CDTF">2024-06-13T13:40:27Z</dcterms:created>
  <dcterms:modified xsi:type="dcterms:W3CDTF">2024-06-13T13:40:27Z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2024-06-13T00:00:00Z</vt:filetime>
  </property>
  <property fmtid="{D5CDD505-2E9C-101B-9397-08002B2CF9AE}" pid="3" name="Creator">
    <vt:lpwstr>Canva</vt:lpwstr>
  </property>
  <property fmtid="{D5CDD505-2E9C-101B-9397-08002B2CF9AE}" pid="4" name="LastSaved">
    <vt:filetime>2024-06-13T00:00:00Z</vt:filetime>
  </property>
</Properties>
</file>