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1495" r:id="rId2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A4D3"/>
    <a:srgbClr val="D3EBF9"/>
    <a:srgbClr val="EDF6FC"/>
    <a:srgbClr val="1F4E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4617"/>
  </p:normalViewPr>
  <p:slideViewPr>
    <p:cSldViewPr snapToGrid="0" snapToObjects="1">
      <p:cViewPr varScale="1">
        <p:scale>
          <a:sx n="86" d="100"/>
          <a:sy n="86" d="100"/>
        </p:scale>
        <p:origin x="60" y="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3DC43-8090-544E-A05E-822EB645C348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482E6-0D78-5D45-821A-5F6C6262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35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B2EB99-8E12-6A46-B6D1-86BFEDEA2B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20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2BE1-3FDF-7049-8F1D-C9DFE0BE0EB9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7CA6-9127-3E48-92E8-EEFC9AD5B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48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2BE1-3FDF-7049-8F1D-C9DFE0BE0EB9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7CA6-9127-3E48-92E8-EEFC9AD5B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86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2BE1-3FDF-7049-8F1D-C9DFE0BE0EB9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7CA6-9127-3E48-92E8-EEFC9AD5B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9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2BE1-3FDF-7049-8F1D-C9DFE0BE0EB9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7CA6-9127-3E48-92E8-EEFC9AD5B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0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2BE1-3FDF-7049-8F1D-C9DFE0BE0EB9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7CA6-9127-3E48-92E8-EEFC9AD5B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49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2BE1-3FDF-7049-8F1D-C9DFE0BE0EB9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7CA6-9127-3E48-92E8-EEFC9AD5B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9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2BE1-3FDF-7049-8F1D-C9DFE0BE0EB9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7CA6-9127-3E48-92E8-EEFC9AD5B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03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2BE1-3FDF-7049-8F1D-C9DFE0BE0EB9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7CA6-9127-3E48-92E8-EEFC9AD5B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48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2BE1-3FDF-7049-8F1D-C9DFE0BE0EB9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7CA6-9127-3E48-92E8-EEFC9AD5B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5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2BE1-3FDF-7049-8F1D-C9DFE0BE0EB9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7CA6-9127-3E48-92E8-EEFC9AD5B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4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2BE1-3FDF-7049-8F1D-C9DFE0BE0EB9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47CA6-9127-3E48-92E8-EEFC9AD5B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11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92BE1-3FDF-7049-8F1D-C9DFE0BE0EB9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47CA6-9127-3E48-92E8-EEFC9AD5B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3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svg"/><Relationship Id="rId21" Type="http://schemas.openxmlformats.org/officeDocument/2006/relationships/image" Target="../media/image19.svg"/><Relationship Id="rId34" Type="http://schemas.openxmlformats.org/officeDocument/2006/relationships/image" Target="../media/image32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svg"/><Relationship Id="rId41" Type="http://schemas.openxmlformats.org/officeDocument/2006/relationships/image" Target="../media/image3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svg"/><Relationship Id="rId40" Type="http://schemas.openxmlformats.org/officeDocument/2006/relationships/image" Target="../media/image38.png"/><Relationship Id="rId5" Type="http://schemas.openxmlformats.org/officeDocument/2006/relationships/image" Target="../media/image3.svg"/><Relationship Id="rId15" Type="http://schemas.openxmlformats.org/officeDocument/2006/relationships/image" Target="../media/image13.svg"/><Relationship Id="rId23" Type="http://schemas.openxmlformats.org/officeDocument/2006/relationships/image" Target="../media/image21.sv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svg"/><Relationship Id="rId31" Type="http://schemas.openxmlformats.org/officeDocument/2006/relationships/image" Target="../media/image29.sv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svg"/><Relationship Id="rId30" Type="http://schemas.openxmlformats.org/officeDocument/2006/relationships/image" Target="../media/image28.png"/><Relationship Id="rId35" Type="http://schemas.openxmlformats.org/officeDocument/2006/relationships/image" Target="../media/image33.svg"/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5" Type="http://schemas.openxmlformats.org/officeDocument/2006/relationships/image" Target="../media/image23.svg"/><Relationship Id="rId33" Type="http://schemas.openxmlformats.org/officeDocument/2006/relationships/image" Target="../media/image31.svg"/><Relationship Id="rId38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1722C9-6617-2749-883E-1B5C97E7C3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8241" y="2647214"/>
            <a:ext cx="8899713" cy="224596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0717135-4E2E-9947-8C68-47BDA8B3AB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8620" b="8834"/>
          <a:stretch/>
        </p:blipFill>
        <p:spPr>
          <a:xfrm>
            <a:off x="14833" y="-5408"/>
            <a:ext cx="9146531" cy="70021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B75FCF8-387D-A34D-9374-583267D905A0}"/>
              </a:ext>
            </a:extLst>
          </p:cNvPr>
          <p:cNvSpPr txBox="1"/>
          <p:nvPr/>
        </p:nvSpPr>
        <p:spPr>
          <a:xfrm>
            <a:off x="7209629" y="5352914"/>
            <a:ext cx="125392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700" dirty="0">
                <a:solidFill>
                  <a:schemeClr val="bg2">
                    <a:lumMod val="2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提高或是降低森林树木作为农业、家具，以及其他木制品使用。</a:t>
            </a:r>
            <a:endParaRPr lang="en-US" sz="700" dirty="0">
              <a:solidFill>
                <a:schemeClr val="bg2">
                  <a:lumMod val="25000"/>
                </a:schemeClr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88C1013-46C5-DF40-993B-F40469AA6F63}"/>
              </a:ext>
            </a:extLst>
          </p:cNvPr>
          <p:cNvSpPr txBox="1"/>
          <p:nvPr/>
        </p:nvSpPr>
        <p:spPr>
          <a:xfrm>
            <a:off x="5900304" y="5296883"/>
            <a:ext cx="1034982" cy="261610"/>
          </a:xfrm>
          <a:prstGeom prst="rect">
            <a:avLst/>
          </a:prstGeom>
          <a:noFill/>
        </p:spPr>
        <p:txBody>
          <a:bodyPr wrap="square" lIns="0" tIns="45720" rIns="0" bIns="0" rtlCol="0">
            <a:spAutoFit/>
          </a:bodyPr>
          <a:lstStyle/>
          <a:p>
            <a:r>
              <a:rPr lang="zh-CN" altLang="en-US" sz="700" dirty="0">
                <a:solidFill>
                  <a:schemeClr val="bg2">
                    <a:lumMod val="2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种植更多的树木以保育现有树木</a:t>
            </a:r>
            <a:endParaRPr lang="en-US" sz="700" dirty="0">
              <a:solidFill>
                <a:schemeClr val="bg2">
                  <a:lumMod val="25000"/>
                </a:schemeClr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B03C619-B2C6-9C4E-A0BE-51BE57013E36}"/>
              </a:ext>
            </a:extLst>
          </p:cNvPr>
          <p:cNvSpPr txBox="1"/>
          <p:nvPr/>
        </p:nvSpPr>
        <p:spPr>
          <a:xfrm>
            <a:off x="6861792" y="6411329"/>
            <a:ext cx="157082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700" dirty="0">
                <a:solidFill>
                  <a:schemeClr val="bg2">
                    <a:lumMod val="2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使用新技术，碳捕捉（</a:t>
            </a:r>
            <a:r>
              <a:rPr lang="en-US" altLang="zh-CN" sz="700" dirty="0">
                <a:solidFill>
                  <a:schemeClr val="bg2">
                    <a:lumMod val="2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CCS</a:t>
            </a:r>
            <a:r>
              <a:rPr lang="zh-CN" altLang="en-US" sz="700" dirty="0">
                <a:solidFill>
                  <a:schemeClr val="bg2">
                    <a:lumMod val="2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），封存。</a:t>
            </a:r>
            <a:endParaRPr lang="en-US" sz="700" dirty="0">
              <a:solidFill>
                <a:schemeClr val="bg2">
                  <a:lumMod val="25000"/>
                </a:schemeClr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941E441-40B4-984A-B2BF-888CB303F659}"/>
              </a:ext>
            </a:extLst>
          </p:cNvPr>
          <p:cNvSpPr txBox="1"/>
          <p:nvPr/>
        </p:nvSpPr>
        <p:spPr>
          <a:xfrm>
            <a:off x="193488" y="6337976"/>
            <a:ext cx="118298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700" dirty="0">
                <a:solidFill>
                  <a:schemeClr val="bg2">
                    <a:lumMod val="2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支持或者反对，使用树木、林业废物以及农作物当做能源。</a:t>
            </a:r>
            <a:endParaRPr lang="en-US" sz="700" dirty="0">
              <a:solidFill>
                <a:schemeClr val="bg2">
                  <a:lumMod val="25000"/>
                </a:schemeClr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5F006EC-F546-F940-9690-46AE9A7E4329}"/>
              </a:ext>
            </a:extLst>
          </p:cNvPr>
          <p:cNvSpPr txBox="1"/>
          <p:nvPr/>
        </p:nvSpPr>
        <p:spPr>
          <a:xfrm>
            <a:off x="1698382" y="6352611"/>
            <a:ext cx="1422120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700" dirty="0">
                <a:solidFill>
                  <a:schemeClr val="bg2">
                    <a:lumMod val="2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设立一个全球碳定价系统，使煤、石油以及天然气的价格将会依据碳排放浮动调整。</a:t>
            </a:r>
            <a:endParaRPr lang="en-US" sz="700" dirty="0">
              <a:solidFill>
                <a:schemeClr val="bg2">
                  <a:lumMod val="25000"/>
                </a:schemeClr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9850982-DC00-BC40-91D7-678DBAE3B479}"/>
              </a:ext>
            </a:extLst>
          </p:cNvPr>
          <p:cNvSpPr txBox="1"/>
          <p:nvPr/>
        </p:nvSpPr>
        <p:spPr>
          <a:xfrm>
            <a:off x="375895" y="5346484"/>
            <a:ext cx="105859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700" dirty="0">
                <a:solidFill>
                  <a:schemeClr val="bg2">
                    <a:lumMod val="2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支持或者反对天然气开采以及燃烧作为能源使用。</a:t>
            </a:r>
            <a:endParaRPr lang="en-US" sz="700" dirty="0">
              <a:solidFill>
                <a:schemeClr val="bg2">
                  <a:lumMod val="25000"/>
                </a:schemeClr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B67BE5C-CCCB-F54E-ABDF-5A771A1D7CF8}"/>
              </a:ext>
            </a:extLst>
          </p:cNvPr>
          <p:cNvSpPr txBox="1"/>
          <p:nvPr/>
        </p:nvSpPr>
        <p:spPr>
          <a:xfrm>
            <a:off x="1934371" y="5352352"/>
            <a:ext cx="127716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700" dirty="0">
                <a:solidFill>
                  <a:schemeClr val="bg2">
                    <a:lumMod val="2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发现一个全新、更加廉价且不会制造出温室气体的能源。</a:t>
            </a:r>
            <a:endParaRPr lang="en-US" sz="700" dirty="0">
              <a:solidFill>
                <a:schemeClr val="bg2">
                  <a:lumMod val="25000"/>
                </a:schemeClr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E2B9708-9BE0-4E40-9189-4E734D425511}"/>
              </a:ext>
            </a:extLst>
          </p:cNvPr>
          <p:cNvSpPr txBox="1"/>
          <p:nvPr/>
        </p:nvSpPr>
        <p:spPr>
          <a:xfrm>
            <a:off x="4198083" y="5400345"/>
            <a:ext cx="124053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700" dirty="0">
                <a:solidFill>
                  <a:schemeClr val="bg2">
                    <a:lumMod val="2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假设生产的商品和提供的服务增长较高或较低。</a:t>
            </a:r>
            <a:endParaRPr lang="en-US" sz="700" dirty="0">
              <a:solidFill>
                <a:schemeClr val="bg2">
                  <a:lumMod val="25000"/>
                </a:schemeClr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8153F12-54FC-AA47-837D-904BC2D790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2259" y="900216"/>
            <a:ext cx="352368" cy="26296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EE17515-D0A2-6048-94DF-234849E9FE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6959" y="4912216"/>
            <a:ext cx="362962" cy="30091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AC1E361-DBE9-7745-87FD-12A48311B5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97583" y="832235"/>
            <a:ext cx="487938" cy="310834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53F844AF-E660-4B42-B923-9CCA8B50C71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3609" y="1820857"/>
            <a:ext cx="326941" cy="302032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F93B5157-16B9-DF4E-A80F-9A884CD8A8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537098" y="821016"/>
            <a:ext cx="337057" cy="334382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3A273AA9-53C5-534A-8B1C-D423D1513A9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782805" y="5933999"/>
            <a:ext cx="313184" cy="313184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025B6E3C-2098-7248-8EB3-56CAC2018CA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448811" y="5991170"/>
            <a:ext cx="448926" cy="307655"/>
          </a:xfrm>
          <a:prstGeom prst="rect">
            <a:avLst/>
          </a:prstGeom>
        </p:spPr>
      </p:pic>
      <p:pic>
        <p:nvPicPr>
          <p:cNvPr id="79" name="Graphic 78">
            <a:extLst>
              <a:ext uri="{FF2B5EF4-FFF2-40B4-BE49-F238E27FC236}">
                <a16:creationId xmlns:a16="http://schemas.microsoft.com/office/drawing/2014/main" id="{B0465DB5-CC8B-D048-8BCA-B355D9A8001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61404" y="5913978"/>
            <a:ext cx="276803" cy="271946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C4139BBD-D830-2B43-B559-BEB19E69195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442898" y="829028"/>
            <a:ext cx="338450" cy="298158"/>
          </a:xfrm>
          <a:prstGeom prst="rect">
            <a:avLst/>
          </a:prstGeom>
        </p:spPr>
      </p:pic>
      <p:pic>
        <p:nvPicPr>
          <p:cNvPr id="86" name="Graphic 85">
            <a:extLst>
              <a:ext uri="{FF2B5EF4-FFF2-40B4-BE49-F238E27FC236}">
                <a16:creationId xmlns:a16="http://schemas.microsoft.com/office/drawing/2014/main" id="{0D941F72-8232-514A-9C02-4E32E585EAA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222438" y="4951752"/>
            <a:ext cx="466977" cy="218127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C3B7D149-A272-8246-8591-FF2D8467FA3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815837" y="1838425"/>
            <a:ext cx="245440" cy="271652"/>
          </a:xfrm>
          <a:prstGeom prst="rect">
            <a:avLst/>
          </a:prstGeom>
        </p:spPr>
      </p:pic>
      <p:pic>
        <p:nvPicPr>
          <p:cNvPr id="92" name="Graphic 91">
            <a:extLst>
              <a:ext uri="{FF2B5EF4-FFF2-40B4-BE49-F238E27FC236}">
                <a16:creationId xmlns:a16="http://schemas.microsoft.com/office/drawing/2014/main" id="{A7489219-10E2-7A45-B788-64211E23D51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253468" y="4951752"/>
            <a:ext cx="229003" cy="312972"/>
          </a:xfrm>
          <a:prstGeom prst="rect">
            <a:avLst/>
          </a:prstGeom>
        </p:spPr>
      </p:pic>
      <p:pic>
        <p:nvPicPr>
          <p:cNvPr id="94" name="Graphic 93">
            <a:extLst>
              <a:ext uri="{FF2B5EF4-FFF2-40B4-BE49-F238E27FC236}">
                <a16:creationId xmlns:a16="http://schemas.microsoft.com/office/drawing/2014/main" id="{B9CCA959-E2D3-594F-8F3F-AEC43118E887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230221" y="5894054"/>
            <a:ext cx="374567" cy="291870"/>
          </a:xfrm>
          <a:prstGeom prst="rect">
            <a:avLst/>
          </a:prstGeom>
        </p:spPr>
      </p:pic>
      <p:pic>
        <p:nvPicPr>
          <p:cNvPr id="96" name="Graphic 95">
            <a:extLst>
              <a:ext uri="{FF2B5EF4-FFF2-40B4-BE49-F238E27FC236}">
                <a16:creationId xmlns:a16="http://schemas.microsoft.com/office/drawing/2014/main" id="{0A45CACA-44E3-FC4C-AC32-E36545F0FC3A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192508" y="860340"/>
            <a:ext cx="356472" cy="293565"/>
          </a:xfrm>
          <a:prstGeom prst="rect">
            <a:avLst/>
          </a:prstGeom>
        </p:spPr>
      </p:pic>
      <p:pic>
        <p:nvPicPr>
          <p:cNvPr id="98" name="Graphic 97">
            <a:extLst>
              <a:ext uri="{FF2B5EF4-FFF2-40B4-BE49-F238E27FC236}">
                <a16:creationId xmlns:a16="http://schemas.microsoft.com/office/drawing/2014/main" id="{E95DF461-51D7-1340-8F26-2D52624820B1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229201" y="4951752"/>
            <a:ext cx="282420" cy="245978"/>
          </a:xfrm>
          <a:prstGeom prst="rect">
            <a:avLst/>
          </a:prstGeom>
        </p:spPr>
      </p:pic>
      <p:pic>
        <p:nvPicPr>
          <p:cNvPr id="100" name="Graphic 99">
            <a:extLst>
              <a:ext uri="{FF2B5EF4-FFF2-40B4-BE49-F238E27FC236}">
                <a16:creationId xmlns:a16="http://schemas.microsoft.com/office/drawing/2014/main" id="{68BB298E-C183-004B-87B5-C44F1194E4F7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741878" y="1820857"/>
            <a:ext cx="338088" cy="310823"/>
          </a:xfrm>
          <a:prstGeom prst="rect">
            <a:avLst/>
          </a:prstGeom>
        </p:spPr>
      </p:pic>
      <p:pic>
        <p:nvPicPr>
          <p:cNvPr id="102" name="Graphic 101">
            <a:extLst>
              <a:ext uri="{FF2B5EF4-FFF2-40B4-BE49-F238E27FC236}">
                <a16:creationId xmlns:a16="http://schemas.microsoft.com/office/drawing/2014/main" id="{26000152-B7D8-EC45-92DC-A92750DF2B80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6797078" y="5032142"/>
            <a:ext cx="212264" cy="180990"/>
          </a:xfrm>
          <a:prstGeom prst="rect">
            <a:avLst/>
          </a:prstGeom>
        </p:spPr>
      </p:pic>
      <p:pic>
        <p:nvPicPr>
          <p:cNvPr id="104" name="Graphic 103">
            <a:extLst>
              <a:ext uri="{FF2B5EF4-FFF2-40B4-BE49-F238E27FC236}">
                <a16:creationId xmlns:a16="http://schemas.microsoft.com/office/drawing/2014/main" id="{020F57D3-19EF-5442-9595-806BBB2EDE4C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2653587" y="1833295"/>
            <a:ext cx="283779" cy="30364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8D2469B-B253-9D4A-902C-D3342BED890A}"/>
              </a:ext>
            </a:extLst>
          </p:cNvPr>
          <p:cNvGrpSpPr/>
          <p:nvPr/>
        </p:nvGrpSpPr>
        <p:grpSpPr>
          <a:xfrm>
            <a:off x="116004" y="896276"/>
            <a:ext cx="1155429" cy="620885"/>
            <a:chOff x="139646" y="924344"/>
            <a:chExt cx="708378" cy="62088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C3701D9-768C-A343-834B-92C279EBD77E}"/>
                </a:ext>
              </a:extLst>
            </p:cNvPr>
            <p:cNvSpPr txBox="1"/>
            <p:nvPr/>
          </p:nvSpPr>
          <p:spPr>
            <a:xfrm>
              <a:off x="139646" y="1237452"/>
              <a:ext cx="7083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700" dirty="0">
                  <a:solidFill>
                    <a:schemeClr val="bg2">
                      <a:lumMod val="25000"/>
                    </a:schemeClr>
                  </a:solidFill>
                  <a:latin typeface="FangSong" panose="02010609060101010101" pitchFamily="49" charset="-122"/>
                  <a:ea typeface="FangSong" panose="02010609060101010101" pitchFamily="49" charset="-122"/>
                </a:rPr>
                <a:t>支持或者反对开采煤矿</a:t>
              </a:r>
              <a:endParaRPr lang="en-US" altLang="zh-CN" sz="700" dirty="0">
                <a:solidFill>
                  <a:schemeClr val="bg2">
                    <a:lumMod val="2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endParaRPr>
            </a:p>
            <a:p>
              <a:r>
                <a:rPr lang="zh-CN" altLang="en-US" sz="700" dirty="0">
                  <a:solidFill>
                    <a:schemeClr val="bg2">
                      <a:lumMod val="25000"/>
                    </a:schemeClr>
                  </a:solidFill>
                  <a:latin typeface="FangSong" panose="02010609060101010101" pitchFamily="49" charset="-122"/>
                  <a:ea typeface="FangSong" panose="02010609060101010101" pitchFamily="49" charset="-122"/>
                </a:rPr>
                <a:t>以及火力发电厂的燃烧</a:t>
              </a:r>
              <a:endParaRPr lang="en-US" sz="700" dirty="0">
                <a:solidFill>
                  <a:schemeClr val="bg2">
                    <a:lumMod val="2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C94C4079-C08C-F642-A702-9B99CC92193E}"/>
                </a:ext>
              </a:extLst>
            </p:cNvPr>
            <p:cNvSpPr txBox="1"/>
            <p:nvPr/>
          </p:nvSpPr>
          <p:spPr>
            <a:xfrm>
              <a:off x="201915" y="924344"/>
              <a:ext cx="57356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b="1" dirty="0">
                  <a:solidFill>
                    <a:schemeClr val="bg2">
                      <a:lumMod val="25000"/>
                    </a:schemeClr>
                  </a:solidFill>
                  <a:latin typeface="FangSong" panose="02010609060101010101" pitchFamily="49" charset="-122"/>
                  <a:ea typeface="FangSong" panose="02010609060101010101" pitchFamily="49" charset="-122"/>
                </a:rPr>
                <a:t>煤炭</a:t>
              </a:r>
              <a:endParaRPr lang="en-US" sz="1000" b="1" dirty="0">
                <a:solidFill>
                  <a:schemeClr val="bg2">
                    <a:lumMod val="2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8961D15-C13B-7942-A941-D06E82886181}"/>
              </a:ext>
            </a:extLst>
          </p:cNvPr>
          <p:cNvGrpSpPr/>
          <p:nvPr/>
        </p:nvGrpSpPr>
        <p:grpSpPr>
          <a:xfrm>
            <a:off x="1586987" y="890337"/>
            <a:ext cx="1008400" cy="626163"/>
            <a:chOff x="1634693" y="904980"/>
            <a:chExt cx="1008400" cy="62616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836B563-20F6-5649-BE80-28E0CC6A43CF}"/>
                </a:ext>
              </a:extLst>
            </p:cNvPr>
            <p:cNvSpPr txBox="1"/>
            <p:nvPr/>
          </p:nvSpPr>
          <p:spPr>
            <a:xfrm>
              <a:off x="1684485" y="1207978"/>
              <a:ext cx="814012" cy="3231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700" dirty="0">
                  <a:solidFill>
                    <a:schemeClr val="bg2">
                      <a:lumMod val="25000"/>
                    </a:schemeClr>
                  </a:solidFill>
                  <a:latin typeface="FangSong" panose="02010609060101010101" pitchFamily="49" charset="-122"/>
                  <a:ea typeface="FangSong" panose="02010609060101010101" pitchFamily="49" charset="-122"/>
                </a:rPr>
                <a:t>支持或是反对使用更多太阳能板、地热，以及风力发电机。</a:t>
              </a:r>
              <a:endParaRPr lang="en-US" sz="700" dirty="0">
                <a:solidFill>
                  <a:schemeClr val="bg2">
                    <a:lumMod val="2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441234A-5026-E842-B51C-B81B154C9685}"/>
                </a:ext>
              </a:extLst>
            </p:cNvPr>
            <p:cNvSpPr txBox="1"/>
            <p:nvPr/>
          </p:nvSpPr>
          <p:spPr>
            <a:xfrm>
              <a:off x="1634693" y="904980"/>
              <a:ext cx="1008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b="1" dirty="0">
                  <a:solidFill>
                    <a:schemeClr val="bg2">
                      <a:lumMod val="25000"/>
                    </a:schemeClr>
                  </a:solidFill>
                  <a:latin typeface="FangSong" panose="02010609060101010101" pitchFamily="49" charset="-122"/>
                  <a:ea typeface="FangSong" panose="02010609060101010101" pitchFamily="49" charset="-122"/>
                </a:rPr>
                <a:t>可再生能源</a:t>
              </a:r>
              <a:endParaRPr lang="en-US" sz="1000" b="1" dirty="0">
                <a:solidFill>
                  <a:schemeClr val="bg2">
                    <a:lumMod val="2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C6241AC-C518-BE42-9EFB-ACDA8C0F6434}"/>
              </a:ext>
            </a:extLst>
          </p:cNvPr>
          <p:cNvGrpSpPr/>
          <p:nvPr/>
        </p:nvGrpSpPr>
        <p:grpSpPr>
          <a:xfrm>
            <a:off x="450277" y="1873294"/>
            <a:ext cx="953088" cy="645339"/>
            <a:chOff x="55601" y="1902213"/>
            <a:chExt cx="953088" cy="64533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D264D6B-22CF-2045-8D6F-63E9F7688E12}"/>
                </a:ext>
              </a:extLst>
            </p:cNvPr>
            <p:cNvSpPr txBox="1"/>
            <p:nvPr/>
          </p:nvSpPr>
          <p:spPr>
            <a:xfrm>
              <a:off x="134399" y="2224387"/>
              <a:ext cx="874290" cy="3231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700" dirty="0">
                  <a:solidFill>
                    <a:schemeClr val="bg2">
                      <a:lumMod val="25000"/>
                    </a:schemeClr>
                  </a:solidFill>
                  <a:latin typeface="FangSong" panose="02010609060101010101" pitchFamily="49" charset="-122"/>
                  <a:ea typeface="FangSong" panose="02010609060101010101" pitchFamily="49" charset="-122"/>
                </a:rPr>
                <a:t>支持或是反对开采、提炼以及购买石油当做能源使用。</a:t>
              </a:r>
              <a:endParaRPr lang="en-US" sz="700" dirty="0">
                <a:solidFill>
                  <a:schemeClr val="bg2">
                    <a:lumMod val="2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CCDBDB38-A5D0-FF4C-817E-320046BD1509}"/>
                </a:ext>
              </a:extLst>
            </p:cNvPr>
            <p:cNvSpPr txBox="1"/>
            <p:nvPr/>
          </p:nvSpPr>
          <p:spPr>
            <a:xfrm>
              <a:off x="55601" y="1902213"/>
              <a:ext cx="53337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b="1" dirty="0">
                  <a:solidFill>
                    <a:schemeClr val="bg2">
                      <a:lumMod val="25000"/>
                    </a:schemeClr>
                  </a:solidFill>
                  <a:latin typeface="FangSong" panose="02010609060101010101" pitchFamily="49" charset="-122"/>
                  <a:ea typeface="FangSong" panose="02010609060101010101" pitchFamily="49" charset="-122"/>
                </a:rPr>
                <a:t>石油</a:t>
              </a:r>
              <a:endParaRPr lang="en-US" sz="1000" b="1" dirty="0">
                <a:solidFill>
                  <a:schemeClr val="bg2">
                    <a:lumMod val="2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1658EB9-2DD4-7A4F-8D62-F5D19C78C840}"/>
              </a:ext>
            </a:extLst>
          </p:cNvPr>
          <p:cNvGrpSpPr/>
          <p:nvPr/>
        </p:nvGrpSpPr>
        <p:grpSpPr>
          <a:xfrm>
            <a:off x="1892789" y="1873294"/>
            <a:ext cx="1008400" cy="619118"/>
            <a:chOff x="1757851" y="1902801"/>
            <a:chExt cx="1008400" cy="61911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4B8E9D7-6B20-8B41-BDB9-CA4ECD4DCD88}"/>
                </a:ext>
              </a:extLst>
            </p:cNvPr>
            <p:cNvSpPr txBox="1"/>
            <p:nvPr/>
          </p:nvSpPr>
          <p:spPr>
            <a:xfrm>
              <a:off x="1785037" y="2306475"/>
              <a:ext cx="95417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700" dirty="0">
                  <a:solidFill>
                    <a:schemeClr val="bg2">
                      <a:lumMod val="25000"/>
                    </a:schemeClr>
                  </a:solidFill>
                  <a:latin typeface="FangSong" panose="02010609060101010101" pitchFamily="49" charset="-122"/>
                  <a:ea typeface="FangSong" panose="02010609060101010101" pitchFamily="49" charset="-122"/>
                </a:rPr>
                <a:t>支持或反对建造更多核电厂。</a:t>
              </a:r>
              <a:endParaRPr lang="en-US" sz="700" dirty="0">
                <a:solidFill>
                  <a:schemeClr val="bg2">
                    <a:lumMod val="2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A2C521E-F829-E042-8D75-1895AA59AD7A}"/>
                </a:ext>
              </a:extLst>
            </p:cNvPr>
            <p:cNvSpPr txBox="1"/>
            <p:nvPr/>
          </p:nvSpPr>
          <p:spPr>
            <a:xfrm>
              <a:off x="1757851" y="1902801"/>
              <a:ext cx="1008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b="1" dirty="0">
                  <a:solidFill>
                    <a:schemeClr val="bg2">
                      <a:lumMod val="25000"/>
                    </a:schemeClr>
                  </a:solidFill>
                  <a:latin typeface="FangSong" panose="02010609060101010101" pitchFamily="49" charset="-122"/>
                  <a:ea typeface="FangSong" panose="02010609060101010101" pitchFamily="49" charset="-122"/>
                </a:rPr>
                <a:t>核能</a:t>
              </a:r>
              <a:endParaRPr lang="en-US" sz="1000" b="1" dirty="0">
                <a:solidFill>
                  <a:schemeClr val="bg2">
                    <a:lumMod val="2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5254D49-379D-B14A-A6A4-C9EB1777E9F5}"/>
              </a:ext>
            </a:extLst>
          </p:cNvPr>
          <p:cNvGrpSpPr/>
          <p:nvPr/>
        </p:nvGrpSpPr>
        <p:grpSpPr>
          <a:xfrm>
            <a:off x="3234483" y="893401"/>
            <a:ext cx="1406616" cy="559575"/>
            <a:chOff x="3314625" y="893401"/>
            <a:chExt cx="1669622" cy="55957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3690DCB-206A-BC47-8773-81F1282287BC}"/>
                </a:ext>
              </a:extLst>
            </p:cNvPr>
            <p:cNvSpPr txBox="1"/>
            <p:nvPr/>
          </p:nvSpPr>
          <p:spPr>
            <a:xfrm>
              <a:off x="3337671" y="1237532"/>
              <a:ext cx="1646576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700" dirty="0">
                  <a:solidFill>
                    <a:schemeClr val="bg2">
                      <a:lumMod val="25000"/>
                    </a:schemeClr>
                  </a:solidFill>
                  <a:latin typeface="FangSong" panose="02010609060101010101" pitchFamily="49" charset="-122"/>
                  <a:ea typeface="FangSong" panose="02010609060101010101" pitchFamily="49" charset="-122"/>
                </a:rPr>
                <a:t>提高或是降低车辆、运输、航空旅游以及公共交通的能源效率。</a:t>
              </a:r>
              <a:endParaRPr lang="en-US" sz="700" dirty="0">
                <a:solidFill>
                  <a:schemeClr val="bg2">
                    <a:lumMod val="2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3E227F77-EF18-8247-B7EC-417400A1592D}"/>
                </a:ext>
              </a:extLst>
            </p:cNvPr>
            <p:cNvSpPr txBox="1"/>
            <p:nvPr/>
          </p:nvSpPr>
          <p:spPr>
            <a:xfrm>
              <a:off x="3314625" y="893401"/>
              <a:ext cx="158979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b="1" dirty="0">
                  <a:solidFill>
                    <a:schemeClr val="bg2">
                      <a:lumMod val="25000"/>
                    </a:schemeClr>
                  </a:solidFill>
                  <a:latin typeface="FangSong" panose="02010609060101010101" pitchFamily="49" charset="-122"/>
                  <a:ea typeface="FangSong" panose="02010609060101010101" pitchFamily="49" charset="-122"/>
                </a:rPr>
                <a:t>交通能源效率</a:t>
              </a:r>
              <a:endParaRPr lang="en-US" sz="1000" b="1" dirty="0">
                <a:solidFill>
                  <a:schemeClr val="bg2">
                    <a:lumMod val="2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40F09C4-74E7-FB48-8F36-A3C3191B0F4A}"/>
              </a:ext>
            </a:extLst>
          </p:cNvPr>
          <p:cNvGrpSpPr/>
          <p:nvPr/>
        </p:nvGrpSpPr>
        <p:grpSpPr>
          <a:xfrm>
            <a:off x="5070936" y="896276"/>
            <a:ext cx="1462201" cy="636095"/>
            <a:chOff x="4864540" y="897946"/>
            <a:chExt cx="1462201" cy="63609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CCF3C57-102D-364E-9E56-9AF59FC48EA6}"/>
                </a:ext>
              </a:extLst>
            </p:cNvPr>
            <p:cNvSpPr txBox="1"/>
            <p:nvPr/>
          </p:nvSpPr>
          <p:spPr>
            <a:xfrm>
              <a:off x="4864540" y="1318597"/>
              <a:ext cx="1462201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700" dirty="0">
                  <a:solidFill>
                    <a:schemeClr val="bg2">
                      <a:lumMod val="25000"/>
                    </a:schemeClr>
                  </a:solidFill>
                  <a:latin typeface="FangSong" panose="02010609060101010101" pitchFamily="49" charset="-122"/>
                  <a:ea typeface="FangSong" panose="02010609060101010101" pitchFamily="49" charset="-122"/>
                </a:rPr>
                <a:t>提高或是降低新能源电动汽车、货车、公车、巴士以及轮船的购买</a:t>
              </a:r>
              <a:endParaRPr lang="en-US" sz="700" dirty="0">
                <a:solidFill>
                  <a:schemeClr val="bg2">
                    <a:lumMod val="2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31B365A2-4100-2849-B1A4-AC27E260B7F6}"/>
                </a:ext>
              </a:extLst>
            </p:cNvPr>
            <p:cNvSpPr txBox="1"/>
            <p:nvPr/>
          </p:nvSpPr>
          <p:spPr>
            <a:xfrm>
              <a:off x="4918696" y="897946"/>
              <a:ext cx="130565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b="1" dirty="0">
                  <a:solidFill>
                    <a:schemeClr val="bg2">
                      <a:lumMod val="25000"/>
                    </a:schemeClr>
                  </a:solidFill>
                  <a:latin typeface="FangSong" panose="02010609060101010101" pitchFamily="49" charset="-122"/>
                  <a:ea typeface="FangSong" panose="02010609060101010101" pitchFamily="49" charset="-122"/>
                </a:rPr>
                <a:t>交通电气化</a:t>
              </a:r>
              <a:endParaRPr lang="en-US" sz="1000" b="1" dirty="0">
                <a:solidFill>
                  <a:schemeClr val="bg2">
                    <a:lumMod val="2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193444F-3190-F147-ACF0-5AB8B9631CF5}"/>
              </a:ext>
            </a:extLst>
          </p:cNvPr>
          <p:cNvGrpSpPr/>
          <p:nvPr/>
        </p:nvGrpSpPr>
        <p:grpSpPr>
          <a:xfrm>
            <a:off x="3366701" y="1888979"/>
            <a:ext cx="1662840" cy="594406"/>
            <a:chOff x="3503883" y="1913968"/>
            <a:chExt cx="1866516" cy="59440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405EFD9-A1CC-CE41-B631-150DD9A5CDEA}"/>
                </a:ext>
              </a:extLst>
            </p:cNvPr>
            <p:cNvSpPr txBox="1"/>
            <p:nvPr/>
          </p:nvSpPr>
          <p:spPr>
            <a:xfrm>
              <a:off x="3604652" y="2292930"/>
              <a:ext cx="176574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700" dirty="0">
                  <a:solidFill>
                    <a:schemeClr val="bg2">
                      <a:lumMod val="25000"/>
                    </a:schemeClr>
                  </a:solidFill>
                  <a:latin typeface="FangSong" panose="02010609060101010101" pitchFamily="49" charset="-122"/>
                  <a:ea typeface="FangSong" panose="02010609060101010101" pitchFamily="49" charset="-122"/>
                </a:rPr>
                <a:t>提高或是降低建筑物、工厂、设施以及其他机械的能量效率。</a:t>
              </a:r>
              <a:endParaRPr lang="en-US" sz="700" dirty="0">
                <a:solidFill>
                  <a:schemeClr val="bg2">
                    <a:lumMod val="2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8983E26C-CE35-E04C-BC61-8EBB3B5764DC}"/>
                </a:ext>
              </a:extLst>
            </p:cNvPr>
            <p:cNvSpPr txBox="1"/>
            <p:nvPr/>
          </p:nvSpPr>
          <p:spPr>
            <a:xfrm>
              <a:off x="3503883" y="1913968"/>
              <a:ext cx="18325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b="1" dirty="0">
                  <a:solidFill>
                    <a:schemeClr val="bg2">
                      <a:lumMod val="25000"/>
                    </a:schemeClr>
                  </a:solidFill>
                  <a:latin typeface="FangSong" panose="02010609060101010101" pitchFamily="49" charset="-122"/>
                  <a:ea typeface="FangSong" panose="02010609060101010101" pitchFamily="49" charset="-122"/>
                </a:rPr>
                <a:t>建筑与工业能源效率</a:t>
              </a:r>
              <a:endParaRPr lang="en-US" sz="1000" b="1" dirty="0">
                <a:solidFill>
                  <a:schemeClr val="bg2">
                    <a:lumMod val="2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endParaRP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CF3755F8-2584-EE43-87C7-2B43132AB5E1}"/>
              </a:ext>
            </a:extLst>
          </p:cNvPr>
          <p:cNvGrpSpPr/>
          <p:nvPr/>
        </p:nvGrpSpPr>
        <p:grpSpPr>
          <a:xfrm>
            <a:off x="7061277" y="911043"/>
            <a:ext cx="1538664" cy="608489"/>
            <a:chOff x="7061277" y="932858"/>
            <a:chExt cx="1538664" cy="60848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AB9BA42-E776-D741-808C-E6166E3D0C5C}"/>
                </a:ext>
              </a:extLst>
            </p:cNvPr>
            <p:cNvSpPr txBox="1"/>
            <p:nvPr/>
          </p:nvSpPr>
          <p:spPr>
            <a:xfrm>
              <a:off x="7356244" y="1325903"/>
              <a:ext cx="1243697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700" dirty="0">
                  <a:solidFill>
                    <a:schemeClr val="bg2">
                      <a:lumMod val="25000"/>
                    </a:schemeClr>
                  </a:solidFill>
                  <a:latin typeface="FangSong" panose="02010609060101010101" pitchFamily="49" charset="-122"/>
                  <a:ea typeface="FangSong" panose="02010609060101010101" pitchFamily="49" charset="-122"/>
                </a:rPr>
                <a:t>提高或是降低甲烷、氧化亚氮、氟化氧等温室气体排放</a:t>
              </a:r>
              <a:endParaRPr lang="en-US" sz="700" dirty="0">
                <a:solidFill>
                  <a:schemeClr val="bg2">
                    <a:lumMod val="2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9201F182-6B9D-704E-9CE0-96DA47793561}"/>
                </a:ext>
              </a:extLst>
            </p:cNvPr>
            <p:cNvSpPr txBox="1"/>
            <p:nvPr/>
          </p:nvSpPr>
          <p:spPr>
            <a:xfrm>
              <a:off x="7061277" y="932858"/>
              <a:ext cx="14022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b="1" dirty="0">
                  <a:solidFill>
                    <a:schemeClr val="bg2">
                      <a:lumMod val="25000"/>
                    </a:schemeClr>
                  </a:solidFill>
                  <a:latin typeface="FangSong" panose="02010609060101010101" pitchFamily="49" charset="-122"/>
                  <a:ea typeface="FangSong" panose="02010609060101010101" pitchFamily="49" charset="-122"/>
                </a:rPr>
                <a:t>甲烷与其他温室气体</a:t>
              </a:r>
              <a:endParaRPr lang="en-US" sz="1000" b="1" dirty="0">
                <a:solidFill>
                  <a:schemeClr val="bg2">
                    <a:lumMod val="2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endParaRPr>
            </a:p>
          </p:txBody>
        </p: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EB76225D-272A-A143-B543-09F2F1A487FE}"/>
              </a:ext>
            </a:extLst>
          </p:cNvPr>
          <p:cNvSpPr txBox="1"/>
          <p:nvPr/>
        </p:nvSpPr>
        <p:spPr>
          <a:xfrm>
            <a:off x="7124759" y="4956435"/>
            <a:ext cx="10907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bg2">
                    <a:lumMod val="2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森林砍伐</a:t>
            </a:r>
            <a:endParaRPr lang="en-US" sz="1000" b="1" dirty="0">
              <a:solidFill>
                <a:schemeClr val="bg2">
                  <a:lumMod val="25000"/>
                </a:schemeClr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357CB1F-B589-E946-A01B-D8FECB8B85E7}"/>
              </a:ext>
            </a:extLst>
          </p:cNvPr>
          <p:cNvSpPr txBox="1"/>
          <p:nvPr/>
        </p:nvSpPr>
        <p:spPr>
          <a:xfrm>
            <a:off x="332435" y="5017011"/>
            <a:ext cx="950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bg2">
                    <a:lumMod val="2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天然气</a:t>
            </a:r>
            <a:endParaRPr lang="en-US" sz="1000" b="1" dirty="0">
              <a:solidFill>
                <a:schemeClr val="bg2">
                  <a:lumMod val="25000"/>
                </a:schemeClr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86836AD-D51A-8E4D-932C-A5C049117041}"/>
              </a:ext>
            </a:extLst>
          </p:cNvPr>
          <p:cNvSpPr txBox="1"/>
          <p:nvPr/>
        </p:nvSpPr>
        <p:spPr>
          <a:xfrm>
            <a:off x="215416" y="5959516"/>
            <a:ext cx="8147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bg2">
                    <a:lumMod val="2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生物质能</a:t>
            </a:r>
            <a:endParaRPr lang="en-US" sz="1000" b="1" dirty="0">
              <a:solidFill>
                <a:schemeClr val="bg2">
                  <a:lumMod val="25000"/>
                </a:schemeClr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67E4F20-1A19-7443-88A9-81EA01A6B7DB}"/>
              </a:ext>
            </a:extLst>
          </p:cNvPr>
          <p:cNvSpPr txBox="1"/>
          <p:nvPr/>
        </p:nvSpPr>
        <p:spPr>
          <a:xfrm>
            <a:off x="1971676" y="5058754"/>
            <a:ext cx="964909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00" b="1" dirty="0">
                <a:solidFill>
                  <a:schemeClr val="bg2">
                    <a:lumMod val="2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新型零碳能源</a:t>
            </a:r>
            <a:endParaRPr lang="en-US" sz="1000" b="1" dirty="0">
              <a:solidFill>
                <a:schemeClr val="bg2">
                  <a:lumMod val="25000"/>
                </a:schemeClr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5E2B3CB-AAAC-124A-9749-9E4C58CBCBEA}"/>
              </a:ext>
            </a:extLst>
          </p:cNvPr>
          <p:cNvSpPr txBox="1"/>
          <p:nvPr/>
        </p:nvSpPr>
        <p:spPr>
          <a:xfrm>
            <a:off x="1711326" y="5953824"/>
            <a:ext cx="9890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bg2">
                    <a:lumMod val="2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碳价</a:t>
            </a:r>
            <a:endParaRPr lang="en-US" sz="1000" b="1" dirty="0">
              <a:solidFill>
                <a:schemeClr val="bg2">
                  <a:lumMod val="25000"/>
                </a:schemeClr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3B2051E-34A0-6B43-B564-90F32D92B29F}"/>
              </a:ext>
            </a:extLst>
          </p:cNvPr>
          <p:cNvGrpSpPr/>
          <p:nvPr/>
        </p:nvGrpSpPr>
        <p:grpSpPr>
          <a:xfrm>
            <a:off x="5367816" y="1873197"/>
            <a:ext cx="1633200" cy="660619"/>
            <a:chOff x="3936636" y="5053396"/>
            <a:chExt cx="1633200" cy="66061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22C30A3-7CF2-E541-AF83-D041C477695A}"/>
                </a:ext>
              </a:extLst>
            </p:cNvPr>
            <p:cNvSpPr txBox="1"/>
            <p:nvPr/>
          </p:nvSpPr>
          <p:spPr>
            <a:xfrm>
              <a:off x="3997682" y="5390850"/>
              <a:ext cx="1572154" cy="3231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700" dirty="0">
                  <a:solidFill>
                    <a:schemeClr val="bg2">
                      <a:lumMod val="25000"/>
                    </a:schemeClr>
                  </a:solidFill>
                  <a:latin typeface="FangSong" panose="02010609060101010101" pitchFamily="49" charset="-122"/>
                  <a:ea typeface="FangSong" panose="02010609060101010101" pitchFamily="49" charset="-122"/>
                </a:rPr>
                <a:t>提高或降低建筑物、设施、电动机以及其他机械的电力使用，取代使用石油或是汽油等燃料。</a:t>
              </a:r>
              <a:endParaRPr lang="en-US" sz="700" dirty="0">
                <a:solidFill>
                  <a:schemeClr val="bg2">
                    <a:lumMod val="2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00EFBF2D-38AB-314E-8122-A926C68B37A7}"/>
                </a:ext>
              </a:extLst>
            </p:cNvPr>
            <p:cNvSpPr txBox="1"/>
            <p:nvPr/>
          </p:nvSpPr>
          <p:spPr>
            <a:xfrm>
              <a:off x="3936636" y="5053396"/>
              <a:ext cx="162927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b="1" dirty="0">
                  <a:solidFill>
                    <a:schemeClr val="bg2">
                      <a:lumMod val="25000"/>
                    </a:schemeClr>
                  </a:solidFill>
                  <a:latin typeface="FangSong" panose="02010609060101010101" pitchFamily="49" charset="-122"/>
                  <a:ea typeface="FangSong" panose="02010609060101010101" pitchFamily="49" charset="-122"/>
                </a:rPr>
                <a:t>建筑与工业电气化</a:t>
              </a:r>
              <a:endParaRPr lang="en-US" sz="1000" b="1" dirty="0">
                <a:solidFill>
                  <a:schemeClr val="bg2">
                    <a:lumMod val="2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A2579371-D24A-A441-A76A-9104CCA747C4}"/>
              </a:ext>
            </a:extLst>
          </p:cNvPr>
          <p:cNvGrpSpPr/>
          <p:nvPr/>
        </p:nvGrpSpPr>
        <p:grpSpPr>
          <a:xfrm>
            <a:off x="3242003" y="5933999"/>
            <a:ext cx="1290240" cy="595280"/>
            <a:chOff x="3119999" y="6135561"/>
            <a:chExt cx="1290240" cy="59528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2029D0E-4F5C-964E-AD08-FC495277F510}"/>
                </a:ext>
              </a:extLst>
            </p:cNvPr>
            <p:cNvSpPr txBox="1"/>
            <p:nvPr/>
          </p:nvSpPr>
          <p:spPr>
            <a:xfrm>
              <a:off x="3119999" y="6515397"/>
              <a:ext cx="129024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/>
              <a:r>
                <a:rPr lang="zh-CN" altLang="en-US" sz="700" dirty="0">
                  <a:solidFill>
                    <a:schemeClr val="bg2">
                      <a:lumMod val="25000"/>
                    </a:schemeClr>
                  </a:solidFill>
                  <a:latin typeface="FangSong" panose="02010609060101010101" pitchFamily="49" charset="-122"/>
                  <a:ea typeface="FangSong" panose="02010609060101010101" pitchFamily="49" charset="-122"/>
                </a:rPr>
                <a:t>嘉定全球人口会持续成长或者放缓</a:t>
              </a:r>
              <a:endParaRPr lang="en-US" sz="700" dirty="0">
                <a:solidFill>
                  <a:schemeClr val="bg2">
                    <a:lumMod val="2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F6878050-DE1B-3E43-AC8C-2220D8FD9A22}"/>
                </a:ext>
              </a:extLst>
            </p:cNvPr>
            <p:cNvSpPr txBox="1"/>
            <p:nvPr/>
          </p:nvSpPr>
          <p:spPr>
            <a:xfrm>
              <a:off x="3238723" y="6135561"/>
              <a:ext cx="9019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b="1" dirty="0">
                  <a:solidFill>
                    <a:schemeClr val="bg2">
                      <a:lumMod val="25000"/>
                    </a:schemeClr>
                  </a:solidFill>
                  <a:latin typeface="FangSong" panose="02010609060101010101" pitchFamily="49" charset="-122"/>
                  <a:ea typeface="FangSong" panose="02010609060101010101" pitchFamily="49" charset="-122"/>
                </a:rPr>
                <a:t>人口</a:t>
              </a:r>
              <a:endParaRPr lang="en-US" sz="1000" b="1" dirty="0">
                <a:solidFill>
                  <a:schemeClr val="bg2">
                    <a:lumMod val="2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endParaRPr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74D9038A-3F56-5A4B-BEE3-85E7AB6461CA}"/>
              </a:ext>
            </a:extLst>
          </p:cNvPr>
          <p:cNvSpPr txBox="1"/>
          <p:nvPr/>
        </p:nvSpPr>
        <p:spPr>
          <a:xfrm>
            <a:off x="5913252" y="5001345"/>
            <a:ext cx="10349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bg2">
                    <a:lumMod val="2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植树造林</a:t>
            </a:r>
            <a:endParaRPr lang="en-US" sz="1000" b="1" dirty="0">
              <a:solidFill>
                <a:schemeClr val="bg2">
                  <a:lumMod val="25000"/>
                </a:schemeClr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6932BB6A-A698-A44D-939E-2B2B97679C9C}"/>
              </a:ext>
            </a:extLst>
          </p:cNvPr>
          <p:cNvSpPr txBox="1"/>
          <p:nvPr/>
        </p:nvSpPr>
        <p:spPr>
          <a:xfrm>
            <a:off x="7018629" y="6004319"/>
            <a:ext cx="2004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bg2">
                    <a:lumMod val="2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技术性去碳</a:t>
            </a:r>
            <a:endParaRPr lang="en-US" sz="1000" b="1" dirty="0">
              <a:solidFill>
                <a:schemeClr val="bg2">
                  <a:lumMod val="25000"/>
                </a:schemeClr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A3651872-8DB9-524C-8C7F-D6969B92815C}"/>
              </a:ext>
            </a:extLst>
          </p:cNvPr>
          <p:cNvSpPr txBox="1"/>
          <p:nvPr/>
        </p:nvSpPr>
        <p:spPr>
          <a:xfrm>
            <a:off x="4127680" y="5013769"/>
            <a:ext cx="13486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chemeClr val="bg2">
                    <a:lumMod val="25000"/>
                  </a:schemeClr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经济成长</a:t>
            </a:r>
            <a:endParaRPr lang="en-US" sz="1000" b="1" dirty="0">
              <a:solidFill>
                <a:schemeClr val="bg2">
                  <a:lumMod val="25000"/>
                </a:schemeClr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720356F-2060-5748-9DFA-BD101E6F1BE6}"/>
              </a:ext>
            </a:extLst>
          </p:cNvPr>
          <p:cNvSpPr txBox="1"/>
          <p:nvPr/>
        </p:nvSpPr>
        <p:spPr>
          <a:xfrm>
            <a:off x="307076" y="211151"/>
            <a:ext cx="358420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>
                <a:solidFill>
                  <a:srgbClr val="1F4E8D"/>
                </a:solidFill>
                <a:latin typeface="Helvetica" pitchFamily="2" charset="0"/>
                <a:ea typeface="Roboto Condensed Light" panose="02000000000000000000" pitchFamily="2" charset="0"/>
              </a:rPr>
              <a:t>En-ROADS Control Panel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07C29E9-013F-4B4A-9C7D-74EC2C4B2F07}"/>
              </a:ext>
            </a:extLst>
          </p:cNvPr>
          <p:cNvSpPr/>
          <p:nvPr/>
        </p:nvSpPr>
        <p:spPr>
          <a:xfrm>
            <a:off x="6903210" y="4612860"/>
            <a:ext cx="1280264" cy="1952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3A5A55D2-E225-7D4C-9956-D836064DA274}"/>
              </a:ext>
            </a:extLst>
          </p:cNvPr>
          <p:cNvGrpSpPr/>
          <p:nvPr/>
        </p:nvGrpSpPr>
        <p:grpSpPr>
          <a:xfrm>
            <a:off x="106411" y="761541"/>
            <a:ext cx="8896740" cy="6009074"/>
            <a:chOff x="106411" y="761541"/>
            <a:chExt cx="8896740" cy="6009074"/>
          </a:xfrm>
        </p:grpSpPr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6FE12DC7-2DB7-754A-A3F3-B7CB99222D11}"/>
                </a:ext>
              </a:extLst>
            </p:cNvPr>
            <p:cNvGrpSpPr/>
            <p:nvPr/>
          </p:nvGrpSpPr>
          <p:grpSpPr>
            <a:xfrm>
              <a:off x="1831085" y="1767816"/>
              <a:ext cx="1158118" cy="1797598"/>
              <a:chOff x="394276" y="1779565"/>
              <a:chExt cx="1158118" cy="1797598"/>
            </a:xfrm>
            <a:noFill/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87EEE872-C86C-4A4C-A3B5-3E1AE6895B51}"/>
                  </a:ext>
                </a:extLst>
              </p:cNvPr>
              <p:cNvSpPr/>
              <p:nvPr/>
            </p:nvSpPr>
            <p:spPr>
              <a:xfrm>
                <a:off x="394276" y="1779565"/>
                <a:ext cx="1158118" cy="885670"/>
              </a:xfrm>
              <a:prstGeom prst="rect">
                <a:avLst/>
              </a:prstGeom>
              <a:grpFill/>
              <a:ln w="158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FangSong" panose="02010609060101010101" pitchFamily="49" charset="-122"/>
                  <a:ea typeface="FangSong" panose="02010609060101010101" pitchFamily="49" charset="-122"/>
                </a:endParaRPr>
              </a:p>
            </p:txBody>
          </p:sp>
          <p:cxnSp>
            <p:nvCxnSpPr>
              <p:cNvPr id="131" name="Straight Arrow Connector 130">
                <a:extLst>
                  <a:ext uri="{FF2B5EF4-FFF2-40B4-BE49-F238E27FC236}">
                    <a16:creationId xmlns:a16="http://schemas.microsoft.com/office/drawing/2014/main" id="{443EA306-A9C3-5941-AA2D-4FB6803ED3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6649" y="2660961"/>
                <a:ext cx="0" cy="916202"/>
              </a:xfrm>
              <a:prstGeom prst="straightConnector1">
                <a:avLst/>
              </a:prstGeom>
              <a:grpFill/>
              <a:ln w="1587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headEnd type="none" w="sm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A12A50D2-E876-9840-A7C4-C93A753DA11F}"/>
                </a:ext>
              </a:extLst>
            </p:cNvPr>
            <p:cNvGrpSpPr/>
            <p:nvPr/>
          </p:nvGrpSpPr>
          <p:grpSpPr>
            <a:xfrm>
              <a:off x="1572620" y="766549"/>
              <a:ext cx="1409966" cy="2171436"/>
              <a:chOff x="91043" y="781917"/>
              <a:chExt cx="1409966" cy="2171436"/>
            </a:xfrm>
            <a:noFill/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027BAF2B-DBF6-1042-ACBD-AB3BA268BBD5}"/>
                  </a:ext>
                </a:extLst>
              </p:cNvPr>
              <p:cNvSpPr/>
              <p:nvPr/>
            </p:nvSpPr>
            <p:spPr>
              <a:xfrm>
                <a:off x="91043" y="781917"/>
                <a:ext cx="1409966" cy="885670"/>
              </a:xfrm>
              <a:prstGeom prst="rect">
                <a:avLst/>
              </a:prstGeom>
              <a:grpFill/>
              <a:ln w="158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FangSong" panose="02010609060101010101" pitchFamily="49" charset="-122"/>
                  <a:ea typeface="FangSong" panose="02010609060101010101" pitchFamily="49" charset="-122"/>
                </a:endParaRPr>
              </a:p>
            </p:txBody>
          </p:sp>
          <p:cxnSp>
            <p:nvCxnSpPr>
              <p:cNvPr id="128" name="Straight Arrow Connector 127">
                <a:extLst>
                  <a:ext uri="{FF2B5EF4-FFF2-40B4-BE49-F238E27FC236}">
                    <a16:creationId xmlns:a16="http://schemas.microsoft.com/office/drawing/2014/main" id="{EC2E4863-8447-4F45-9E40-072A880EC9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064" y="1665238"/>
                <a:ext cx="0" cy="1288115"/>
              </a:xfrm>
              <a:prstGeom prst="straightConnector1">
                <a:avLst/>
              </a:prstGeom>
              <a:grpFill/>
              <a:ln w="1587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headEnd type="none" w="sm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7935F52-1A49-4049-A4FE-FA330762585A}"/>
                </a:ext>
              </a:extLst>
            </p:cNvPr>
            <p:cNvGrpSpPr/>
            <p:nvPr/>
          </p:nvGrpSpPr>
          <p:grpSpPr>
            <a:xfrm>
              <a:off x="106411" y="766549"/>
              <a:ext cx="1207852" cy="2171436"/>
              <a:chOff x="91043" y="781917"/>
              <a:chExt cx="1207852" cy="2171436"/>
            </a:xfrm>
            <a:noFill/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53C3C97D-EBF0-6E45-82DF-C10A4B4DF531}"/>
                  </a:ext>
                </a:extLst>
              </p:cNvPr>
              <p:cNvSpPr/>
              <p:nvPr/>
            </p:nvSpPr>
            <p:spPr>
              <a:xfrm>
                <a:off x="91043" y="781917"/>
                <a:ext cx="1207852" cy="885670"/>
              </a:xfrm>
              <a:prstGeom prst="rect">
                <a:avLst/>
              </a:prstGeom>
              <a:grpFill/>
              <a:ln w="158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FangSong" panose="02010609060101010101" pitchFamily="49" charset="-122"/>
                  <a:ea typeface="FangSong" panose="02010609060101010101" pitchFamily="49" charset="-122"/>
                </a:endParaRPr>
              </a:p>
            </p:txBody>
          </p:sp>
          <p:cxnSp>
            <p:nvCxnSpPr>
              <p:cNvPr id="125" name="Straight Arrow Connector 124">
                <a:extLst>
                  <a:ext uri="{FF2B5EF4-FFF2-40B4-BE49-F238E27FC236}">
                    <a16:creationId xmlns:a16="http://schemas.microsoft.com/office/drawing/2014/main" id="{85A25BE9-E0E8-E342-B517-33807A1137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064" y="1665238"/>
                <a:ext cx="0" cy="1288115"/>
              </a:xfrm>
              <a:prstGeom prst="straightConnector1">
                <a:avLst/>
              </a:prstGeom>
              <a:grpFill/>
              <a:ln w="1587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headEnd type="none" w="sm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83BE6BC-B9DD-A947-9AA5-DB800D933DD1}"/>
                </a:ext>
              </a:extLst>
            </p:cNvPr>
            <p:cNvGrpSpPr/>
            <p:nvPr/>
          </p:nvGrpSpPr>
          <p:grpSpPr>
            <a:xfrm>
              <a:off x="360374" y="1767816"/>
              <a:ext cx="1098384" cy="1797598"/>
              <a:chOff x="454010" y="1779565"/>
              <a:chExt cx="1098384" cy="1797598"/>
            </a:xfrm>
            <a:noFill/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C4B0D96E-7CF0-4646-863D-9F79030A126E}"/>
                  </a:ext>
                </a:extLst>
              </p:cNvPr>
              <p:cNvSpPr/>
              <p:nvPr/>
            </p:nvSpPr>
            <p:spPr>
              <a:xfrm>
                <a:off x="454010" y="1779565"/>
                <a:ext cx="1098384" cy="885670"/>
              </a:xfrm>
              <a:prstGeom prst="rect">
                <a:avLst/>
              </a:prstGeom>
              <a:grpFill/>
              <a:ln w="158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FangSong" panose="02010609060101010101" pitchFamily="49" charset="-122"/>
                  <a:ea typeface="FangSong" panose="02010609060101010101" pitchFamily="49" charset="-122"/>
                </a:endParaRPr>
              </a:p>
            </p:txBody>
          </p: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FD15F5BB-8366-3F4F-A55B-C2B44CA6E6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87535" y="2660961"/>
                <a:ext cx="9114" cy="916202"/>
              </a:xfrm>
              <a:prstGeom prst="straightConnector1">
                <a:avLst/>
              </a:prstGeom>
              <a:grpFill/>
              <a:ln w="1587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headEnd type="none" w="sm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FBDF8246-C8C6-5F4A-A6E9-E2E4C5E8E918}"/>
                </a:ext>
              </a:extLst>
            </p:cNvPr>
            <p:cNvGrpSpPr/>
            <p:nvPr/>
          </p:nvGrpSpPr>
          <p:grpSpPr>
            <a:xfrm>
              <a:off x="3095636" y="764027"/>
              <a:ext cx="1749610" cy="2173958"/>
              <a:chOff x="76975" y="781917"/>
              <a:chExt cx="1749610" cy="2173958"/>
            </a:xfrm>
            <a:noFill/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38C1FCA5-9C1C-E04A-BAD1-51DE18F4C25D}"/>
                  </a:ext>
                </a:extLst>
              </p:cNvPr>
              <p:cNvSpPr/>
              <p:nvPr/>
            </p:nvSpPr>
            <p:spPr>
              <a:xfrm>
                <a:off x="76975" y="781917"/>
                <a:ext cx="1749610" cy="885670"/>
              </a:xfrm>
              <a:prstGeom prst="rect">
                <a:avLst/>
              </a:prstGeom>
              <a:grpFill/>
              <a:ln w="158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FangSong" panose="02010609060101010101" pitchFamily="49" charset="-122"/>
                  <a:ea typeface="FangSong" panose="02010609060101010101" pitchFamily="49" charset="-122"/>
                </a:endParaRPr>
              </a:p>
            </p:txBody>
          </p:sp>
          <p:cxnSp>
            <p:nvCxnSpPr>
              <p:cNvPr id="134" name="Straight Arrow Connector 133">
                <a:extLst>
                  <a:ext uri="{FF2B5EF4-FFF2-40B4-BE49-F238E27FC236}">
                    <a16:creationId xmlns:a16="http://schemas.microsoft.com/office/drawing/2014/main" id="{8634CF3A-B212-0D42-9D58-9E92D07CD4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064" y="1665238"/>
                <a:ext cx="0" cy="1290637"/>
              </a:xfrm>
              <a:prstGeom prst="straightConnector1">
                <a:avLst/>
              </a:prstGeom>
              <a:grpFill/>
              <a:ln w="1587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headEnd type="none" w="sm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6972E1D9-B0BC-6441-AECB-203A412E3F64}"/>
                </a:ext>
              </a:extLst>
            </p:cNvPr>
            <p:cNvGrpSpPr/>
            <p:nvPr/>
          </p:nvGrpSpPr>
          <p:grpSpPr>
            <a:xfrm>
              <a:off x="3354734" y="1761463"/>
              <a:ext cx="1782371" cy="1803951"/>
              <a:chOff x="394276" y="1779565"/>
              <a:chExt cx="1782371" cy="1803951"/>
            </a:xfrm>
            <a:noFill/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9985F30B-3521-2941-B16B-FC6833E126C6}"/>
                  </a:ext>
                </a:extLst>
              </p:cNvPr>
              <p:cNvSpPr/>
              <p:nvPr/>
            </p:nvSpPr>
            <p:spPr>
              <a:xfrm>
                <a:off x="394276" y="1779565"/>
                <a:ext cx="1782371" cy="885670"/>
              </a:xfrm>
              <a:prstGeom prst="rect">
                <a:avLst/>
              </a:prstGeom>
              <a:grpFill/>
              <a:ln w="158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FangSong" panose="02010609060101010101" pitchFamily="49" charset="-122"/>
                  <a:ea typeface="FangSong" panose="02010609060101010101" pitchFamily="49" charset="-122"/>
                </a:endParaRPr>
              </a:p>
            </p:txBody>
          </p:sp>
          <p:cxnSp>
            <p:nvCxnSpPr>
              <p:cNvPr id="137" name="Straight Arrow Connector 136">
                <a:extLst>
                  <a:ext uri="{FF2B5EF4-FFF2-40B4-BE49-F238E27FC236}">
                    <a16:creationId xmlns:a16="http://schemas.microsoft.com/office/drawing/2014/main" id="{AFB15DC0-2FF9-4D49-936A-0B9E934250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2075" y="2660961"/>
                <a:ext cx="1942" cy="922555"/>
              </a:xfrm>
              <a:prstGeom prst="straightConnector1">
                <a:avLst/>
              </a:prstGeom>
              <a:grpFill/>
              <a:ln w="1587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headEnd type="none" w="sm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D0B570DF-494E-124F-8C74-1443929910A3}"/>
                </a:ext>
              </a:extLst>
            </p:cNvPr>
            <p:cNvGrpSpPr/>
            <p:nvPr/>
          </p:nvGrpSpPr>
          <p:grpSpPr>
            <a:xfrm>
              <a:off x="4971697" y="761541"/>
              <a:ext cx="1708257" cy="2173958"/>
              <a:chOff x="-18440" y="781917"/>
              <a:chExt cx="1708257" cy="2173958"/>
            </a:xfrm>
            <a:noFill/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0F67C819-D51D-3345-AE5E-A9D3B906CE14}"/>
                  </a:ext>
                </a:extLst>
              </p:cNvPr>
              <p:cNvSpPr/>
              <p:nvPr/>
            </p:nvSpPr>
            <p:spPr>
              <a:xfrm>
                <a:off x="-18440" y="781917"/>
                <a:ext cx="1708257" cy="885670"/>
              </a:xfrm>
              <a:prstGeom prst="rect">
                <a:avLst/>
              </a:prstGeom>
              <a:grpFill/>
              <a:ln w="158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FangSong" panose="02010609060101010101" pitchFamily="49" charset="-122"/>
                  <a:ea typeface="FangSong" panose="02010609060101010101" pitchFamily="49" charset="-122"/>
                </a:endParaRPr>
              </a:p>
            </p:txBody>
          </p:sp>
          <p:cxnSp>
            <p:nvCxnSpPr>
              <p:cNvPr id="140" name="Straight Arrow Connector 139">
                <a:extLst>
                  <a:ext uri="{FF2B5EF4-FFF2-40B4-BE49-F238E27FC236}">
                    <a16:creationId xmlns:a16="http://schemas.microsoft.com/office/drawing/2014/main" id="{51CDCDDB-01D3-A74C-AFA1-42991E4F74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064" y="1665238"/>
                <a:ext cx="0" cy="1290637"/>
              </a:xfrm>
              <a:prstGeom prst="straightConnector1">
                <a:avLst/>
              </a:prstGeom>
              <a:grpFill/>
              <a:ln w="1587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headEnd type="none" w="sm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8FA8B63D-9796-934A-BE67-9C9C34517E09}"/>
                </a:ext>
              </a:extLst>
            </p:cNvPr>
            <p:cNvGrpSpPr/>
            <p:nvPr/>
          </p:nvGrpSpPr>
          <p:grpSpPr>
            <a:xfrm>
              <a:off x="5338177" y="1754810"/>
              <a:ext cx="1830989" cy="2009149"/>
              <a:chOff x="394276" y="1779565"/>
              <a:chExt cx="1830989" cy="2009149"/>
            </a:xfrm>
            <a:noFill/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0118D6D0-302C-9A4C-B97B-67560F56FF45}"/>
                  </a:ext>
                </a:extLst>
              </p:cNvPr>
              <p:cNvSpPr/>
              <p:nvPr/>
            </p:nvSpPr>
            <p:spPr>
              <a:xfrm>
                <a:off x="394276" y="1779565"/>
                <a:ext cx="1830989" cy="885670"/>
              </a:xfrm>
              <a:prstGeom prst="rect">
                <a:avLst/>
              </a:prstGeom>
              <a:grpFill/>
              <a:ln w="158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FangSong" panose="02010609060101010101" pitchFamily="49" charset="-122"/>
                  <a:ea typeface="FangSong" panose="02010609060101010101" pitchFamily="49" charset="-122"/>
                </a:endParaRPr>
              </a:p>
            </p:txBody>
          </p:sp>
          <p:cxnSp>
            <p:nvCxnSpPr>
              <p:cNvPr id="144" name="Straight Arrow Connector 143">
                <a:extLst>
                  <a:ext uri="{FF2B5EF4-FFF2-40B4-BE49-F238E27FC236}">
                    <a16:creationId xmlns:a16="http://schemas.microsoft.com/office/drawing/2014/main" id="{3C542EAB-2E73-2B45-8AB9-F3F69F359D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017" y="2660961"/>
                <a:ext cx="4037" cy="1127753"/>
              </a:xfrm>
              <a:prstGeom prst="straightConnector1">
                <a:avLst/>
              </a:prstGeom>
              <a:grpFill/>
              <a:ln w="1587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headEnd type="none" w="sm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A4661836-0BC7-FA42-9DBA-74D43C8DB7E6}"/>
                </a:ext>
              </a:extLst>
            </p:cNvPr>
            <p:cNvGrpSpPr/>
            <p:nvPr/>
          </p:nvGrpSpPr>
          <p:grpSpPr>
            <a:xfrm>
              <a:off x="7063909" y="764922"/>
              <a:ext cx="1939242" cy="2204229"/>
              <a:chOff x="-249424" y="781917"/>
              <a:chExt cx="1939242" cy="2204229"/>
            </a:xfrm>
            <a:noFill/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6DB12D77-06F9-BC4A-A56A-91D00D093174}"/>
                  </a:ext>
                </a:extLst>
              </p:cNvPr>
              <p:cNvSpPr/>
              <p:nvPr/>
            </p:nvSpPr>
            <p:spPr>
              <a:xfrm>
                <a:off x="-249424" y="781917"/>
                <a:ext cx="1939242" cy="885670"/>
              </a:xfrm>
              <a:prstGeom prst="rect">
                <a:avLst/>
              </a:prstGeom>
              <a:grpFill/>
              <a:ln w="158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FangSong" panose="02010609060101010101" pitchFamily="49" charset="-122"/>
                  <a:ea typeface="FangSong" panose="02010609060101010101" pitchFamily="49" charset="-122"/>
                </a:endParaRPr>
              </a:p>
            </p:txBody>
          </p:sp>
          <p:cxnSp>
            <p:nvCxnSpPr>
              <p:cNvPr id="148" name="Straight Arrow Connector 147">
                <a:extLst>
                  <a:ext uri="{FF2B5EF4-FFF2-40B4-BE49-F238E27FC236}">
                    <a16:creationId xmlns:a16="http://schemas.microsoft.com/office/drawing/2014/main" id="{C2A4C273-28E5-CE43-9CA0-7760390890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42993" y="1661857"/>
                <a:ext cx="1124" cy="1324289"/>
              </a:xfrm>
              <a:prstGeom prst="straightConnector1">
                <a:avLst/>
              </a:prstGeom>
              <a:grpFill/>
              <a:ln w="1587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headEnd type="none" w="sm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75E09D55-6B5D-B94D-8D7B-8387EDBB9C04}"/>
                </a:ext>
              </a:extLst>
            </p:cNvPr>
            <p:cNvGrpSpPr/>
            <p:nvPr/>
          </p:nvGrpSpPr>
          <p:grpSpPr>
            <a:xfrm>
              <a:off x="7108668" y="3200082"/>
              <a:ext cx="1642540" cy="2524734"/>
              <a:chOff x="288625" y="87842"/>
              <a:chExt cx="1642540" cy="2524734"/>
            </a:xfrm>
            <a:noFill/>
          </p:grpSpPr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A2621AFB-73FC-1647-AF37-2E8A92F604FA}"/>
                  </a:ext>
                </a:extLst>
              </p:cNvPr>
              <p:cNvSpPr/>
              <p:nvPr/>
            </p:nvSpPr>
            <p:spPr>
              <a:xfrm>
                <a:off x="288625" y="1779565"/>
                <a:ext cx="1642540" cy="833011"/>
              </a:xfrm>
              <a:prstGeom prst="rect">
                <a:avLst/>
              </a:prstGeom>
              <a:grpFill/>
              <a:ln w="158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FangSong" panose="02010609060101010101" pitchFamily="49" charset="-122"/>
                  <a:ea typeface="FangSong" panose="02010609060101010101" pitchFamily="49" charset="-122"/>
                </a:endParaRPr>
              </a:p>
            </p:txBody>
          </p:sp>
          <p:cxnSp>
            <p:nvCxnSpPr>
              <p:cNvPr id="153" name="Straight Arrow Connector 152">
                <a:extLst>
                  <a:ext uri="{FF2B5EF4-FFF2-40B4-BE49-F238E27FC236}">
                    <a16:creationId xmlns:a16="http://schemas.microsoft.com/office/drawing/2014/main" id="{4891010F-5453-224E-8AA8-C6722D42CCC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3010" y="87842"/>
                <a:ext cx="0" cy="1691723"/>
              </a:xfrm>
              <a:prstGeom prst="straightConnector1">
                <a:avLst/>
              </a:prstGeom>
              <a:grpFill/>
              <a:ln w="1587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headEnd type="none" w="sm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A29E713C-C8DB-764F-BAE9-C49819D52CE4}"/>
                </a:ext>
              </a:extLst>
            </p:cNvPr>
            <p:cNvGrpSpPr/>
            <p:nvPr/>
          </p:nvGrpSpPr>
          <p:grpSpPr>
            <a:xfrm>
              <a:off x="307077" y="4173413"/>
              <a:ext cx="1249899" cy="1551403"/>
              <a:chOff x="180412" y="73224"/>
              <a:chExt cx="1249899" cy="1551403"/>
            </a:xfrm>
            <a:noFill/>
          </p:grpSpPr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5DE7D782-E7CB-9F4B-8A5A-8310B5D3028D}"/>
                  </a:ext>
                </a:extLst>
              </p:cNvPr>
              <p:cNvSpPr/>
              <p:nvPr/>
            </p:nvSpPr>
            <p:spPr>
              <a:xfrm>
                <a:off x="180412" y="781916"/>
                <a:ext cx="1249899" cy="842711"/>
              </a:xfrm>
              <a:prstGeom prst="rect">
                <a:avLst/>
              </a:prstGeom>
              <a:grpFill/>
              <a:ln w="158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FangSong" panose="02010609060101010101" pitchFamily="49" charset="-122"/>
                  <a:ea typeface="FangSong" panose="02010609060101010101" pitchFamily="49" charset="-122"/>
                </a:endParaRPr>
              </a:p>
            </p:txBody>
          </p:sp>
          <p:cxnSp>
            <p:nvCxnSpPr>
              <p:cNvPr id="156" name="Straight Arrow Connector 155">
                <a:extLst>
                  <a:ext uri="{FF2B5EF4-FFF2-40B4-BE49-F238E27FC236}">
                    <a16:creationId xmlns:a16="http://schemas.microsoft.com/office/drawing/2014/main" id="{7A111758-78EF-614A-8BC8-F40079C52B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287249" y="73224"/>
                <a:ext cx="1" cy="714688"/>
              </a:xfrm>
              <a:prstGeom prst="straightConnector1">
                <a:avLst/>
              </a:prstGeom>
              <a:grpFill/>
              <a:ln w="1587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headEnd type="none" w="sm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8E9F1C75-4887-A24A-BDC0-F27900B6B50F}"/>
                </a:ext>
              </a:extLst>
            </p:cNvPr>
            <p:cNvGrpSpPr/>
            <p:nvPr/>
          </p:nvGrpSpPr>
          <p:grpSpPr>
            <a:xfrm>
              <a:off x="130498" y="4718999"/>
              <a:ext cx="1386502" cy="2049864"/>
              <a:chOff x="155510" y="-316361"/>
              <a:chExt cx="1386502" cy="2049864"/>
            </a:xfrm>
            <a:noFill/>
          </p:grpSpPr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8ABF3D13-15B8-ED43-912B-F67A273C8E5C}"/>
                  </a:ext>
                </a:extLst>
              </p:cNvPr>
              <p:cNvSpPr/>
              <p:nvPr/>
            </p:nvSpPr>
            <p:spPr>
              <a:xfrm>
                <a:off x="155510" y="781916"/>
                <a:ext cx="1386502" cy="951587"/>
              </a:xfrm>
              <a:prstGeom prst="rect">
                <a:avLst/>
              </a:prstGeom>
              <a:grpFill/>
              <a:ln w="158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FangSong" panose="02010609060101010101" pitchFamily="49" charset="-122"/>
                  <a:ea typeface="FangSong" panose="02010609060101010101" pitchFamily="49" charset="-122"/>
                </a:endParaRPr>
              </a:p>
            </p:txBody>
          </p:sp>
          <p:cxnSp>
            <p:nvCxnSpPr>
              <p:cNvPr id="162" name="Straight Arrow Connector 161">
                <a:extLst>
                  <a:ext uri="{FF2B5EF4-FFF2-40B4-BE49-F238E27FC236}">
                    <a16:creationId xmlns:a16="http://schemas.microsoft.com/office/drawing/2014/main" id="{788E6DC3-D2FC-954E-96D0-6D0FEF4015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1504" y="-316361"/>
                <a:ext cx="0" cy="1098278"/>
              </a:xfrm>
              <a:prstGeom prst="straightConnector1">
                <a:avLst/>
              </a:prstGeom>
              <a:grpFill/>
              <a:ln w="1587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headEnd type="none" w="sm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2135A7E9-0747-DD43-9979-948192858323}"/>
                </a:ext>
              </a:extLst>
            </p:cNvPr>
            <p:cNvGrpSpPr/>
            <p:nvPr/>
          </p:nvGrpSpPr>
          <p:grpSpPr>
            <a:xfrm>
              <a:off x="1884228" y="4173413"/>
              <a:ext cx="1671936" cy="1553756"/>
              <a:chOff x="180412" y="70871"/>
              <a:chExt cx="1671936" cy="1553756"/>
            </a:xfrm>
            <a:noFill/>
          </p:grpSpPr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9BD73B76-E176-6948-8F85-B255FE5A2A66}"/>
                  </a:ext>
                </a:extLst>
              </p:cNvPr>
              <p:cNvSpPr/>
              <p:nvPr/>
            </p:nvSpPr>
            <p:spPr>
              <a:xfrm>
                <a:off x="180412" y="781916"/>
                <a:ext cx="1671936" cy="842711"/>
              </a:xfrm>
              <a:prstGeom prst="rect">
                <a:avLst/>
              </a:prstGeom>
              <a:grpFill/>
              <a:ln w="158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FangSong" panose="02010609060101010101" pitchFamily="49" charset="-122"/>
                  <a:ea typeface="FangSong" panose="02010609060101010101" pitchFamily="49" charset="-122"/>
                </a:endParaRPr>
              </a:p>
            </p:txBody>
          </p:sp>
          <p:cxnSp>
            <p:nvCxnSpPr>
              <p:cNvPr id="167" name="Straight Arrow Connector 166">
                <a:extLst>
                  <a:ext uri="{FF2B5EF4-FFF2-40B4-BE49-F238E27FC236}">
                    <a16:creationId xmlns:a16="http://schemas.microsoft.com/office/drawing/2014/main" id="{6ADBB1BF-C67C-0F4E-9F21-31A62904A7B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71290" y="70871"/>
                <a:ext cx="1" cy="714688"/>
              </a:xfrm>
              <a:prstGeom prst="straightConnector1">
                <a:avLst/>
              </a:prstGeom>
              <a:grpFill/>
              <a:ln w="1587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headEnd type="none" w="sm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1114A139-DED9-784A-A136-DBA953AFC555}"/>
                </a:ext>
              </a:extLst>
            </p:cNvPr>
            <p:cNvGrpSpPr/>
            <p:nvPr/>
          </p:nvGrpSpPr>
          <p:grpSpPr>
            <a:xfrm>
              <a:off x="1636779" y="4720751"/>
              <a:ext cx="1559025" cy="2049864"/>
              <a:chOff x="155509" y="-316361"/>
              <a:chExt cx="1559025" cy="2049864"/>
            </a:xfrm>
            <a:noFill/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DE7E1780-F2E8-3144-BF1E-78B658EF8144}"/>
                  </a:ext>
                </a:extLst>
              </p:cNvPr>
              <p:cNvSpPr/>
              <p:nvPr/>
            </p:nvSpPr>
            <p:spPr>
              <a:xfrm>
                <a:off x="155509" y="781916"/>
                <a:ext cx="1559025" cy="951587"/>
              </a:xfrm>
              <a:prstGeom prst="rect">
                <a:avLst/>
              </a:prstGeom>
              <a:grpFill/>
              <a:ln w="158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FangSong" panose="02010609060101010101" pitchFamily="49" charset="-122"/>
                  <a:ea typeface="FangSong" panose="02010609060101010101" pitchFamily="49" charset="-122"/>
                </a:endParaRPr>
              </a:p>
            </p:txBody>
          </p:sp>
          <p:cxnSp>
            <p:nvCxnSpPr>
              <p:cNvPr id="173" name="Straight Arrow Connector 172">
                <a:extLst>
                  <a:ext uri="{FF2B5EF4-FFF2-40B4-BE49-F238E27FC236}">
                    <a16:creationId xmlns:a16="http://schemas.microsoft.com/office/drawing/2014/main" id="{62D56CF2-2220-EF42-9589-EA2337C472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1504" y="-316361"/>
                <a:ext cx="0" cy="1098278"/>
              </a:xfrm>
              <a:prstGeom prst="straightConnector1">
                <a:avLst/>
              </a:prstGeom>
              <a:grpFill/>
              <a:ln w="1587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headEnd type="none" w="sm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4D9F51A7-7C3E-534D-9188-378E35E76BBD}"/>
                </a:ext>
              </a:extLst>
            </p:cNvPr>
            <p:cNvGrpSpPr/>
            <p:nvPr/>
          </p:nvGrpSpPr>
          <p:grpSpPr>
            <a:xfrm>
              <a:off x="3319496" y="4718999"/>
              <a:ext cx="1336764" cy="2051616"/>
              <a:chOff x="155510" y="-318113"/>
              <a:chExt cx="1336764" cy="2051616"/>
            </a:xfrm>
            <a:noFill/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133C2F8B-FD22-0D42-AFA9-34616C6C3671}"/>
                  </a:ext>
                </a:extLst>
              </p:cNvPr>
              <p:cNvSpPr/>
              <p:nvPr/>
            </p:nvSpPr>
            <p:spPr>
              <a:xfrm>
                <a:off x="155510" y="781916"/>
                <a:ext cx="1336764" cy="951587"/>
              </a:xfrm>
              <a:prstGeom prst="rect">
                <a:avLst/>
              </a:prstGeom>
              <a:grpFill/>
              <a:ln w="158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FangSong" panose="02010609060101010101" pitchFamily="49" charset="-122"/>
                  <a:ea typeface="FangSong" panose="02010609060101010101" pitchFamily="49" charset="-122"/>
                </a:endParaRPr>
              </a:p>
            </p:txBody>
          </p:sp>
          <p:cxnSp>
            <p:nvCxnSpPr>
              <p:cNvPr id="176" name="Straight Arrow Connector 175">
                <a:extLst>
                  <a:ext uri="{FF2B5EF4-FFF2-40B4-BE49-F238E27FC236}">
                    <a16:creationId xmlns:a16="http://schemas.microsoft.com/office/drawing/2014/main" id="{DBA4296F-7816-614C-8F65-2B7B5ACD0B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7908" y="-318113"/>
                <a:ext cx="0" cy="1107786"/>
              </a:xfrm>
              <a:prstGeom prst="straightConnector1">
                <a:avLst/>
              </a:prstGeom>
              <a:grpFill/>
              <a:ln w="1587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headEnd type="none" w="sm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E4124CD9-8750-9647-9E31-71FC44F29663}"/>
                </a:ext>
              </a:extLst>
            </p:cNvPr>
            <p:cNvGrpSpPr/>
            <p:nvPr/>
          </p:nvGrpSpPr>
          <p:grpSpPr>
            <a:xfrm>
              <a:off x="4050176" y="4530757"/>
              <a:ext cx="1541084" cy="1196412"/>
              <a:chOff x="293306" y="428215"/>
              <a:chExt cx="1541084" cy="1196412"/>
            </a:xfrm>
            <a:noFill/>
          </p:grpSpPr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8D60F3FE-BBB0-0244-9881-8BDD352F4D5F}"/>
                  </a:ext>
                </a:extLst>
              </p:cNvPr>
              <p:cNvSpPr/>
              <p:nvPr/>
            </p:nvSpPr>
            <p:spPr>
              <a:xfrm>
                <a:off x="293306" y="781916"/>
                <a:ext cx="1541084" cy="842711"/>
              </a:xfrm>
              <a:prstGeom prst="rect">
                <a:avLst/>
              </a:prstGeom>
              <a:grpFill/>
              <a:ln w="158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FangSong" panose="02010609060101010101" pitchFamily="49" charset="-122"/>
                  <a:ea typeface="FangSong" panose="02010609060101010101" pitchFamily="49" charset="-122"/>
                </a:endParaRPr>
              </a:p>
            </p:txBody>
          </p:sp>
          <p:cxnSp>
            <p:nvCxnSpPr>
              <p:cNvPr id="181" name="Straight Arrow Connector 180">
                <a:extLst>
                  <a:ext uri="{FF2B5EF4-FFF2-40B4-BE49-F238E27FC236}">
                    <a16:creationId xmlns:a16="http://schemas.microsoft.com/office/drawing/2014/main" id="{70370FA1-40CC-8245-B47D-80AC96402D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71292" y="428215"/>
                <a:ext cx="1" cy="357344"/>
              </a:xfrm>
              <a:prstGeom prst="straightConnector1">
                <a:avLst/>
              </a:prstGeom>
              <a:grpFill/>
              <a:ln w="1587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headEnd type="none" w="sm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EFDCA712-D77A-E44F-B304-A2B2F228F53A}"/>
                </a:ext>
              </a:extLst>
            </p:cNvPr>
            <p:cNvGrpSpPr/>
            <p:nvPr/>
          </p:nvGrpSpPr>
          <p:grpSpPr>
            <a:xfrm>
              <a:off x="5830394" y="3914384"/>
              <a:ext cx="1188235" cy="1810432"/>
              <a:chOff x="155510" y="-174115"/>
              <a:chExt cx="1188235" cy="1907618"/>
            </a:xfrm>
            <a:noFill/>
          </p:grpSpPr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CC9103E2-8BD1-494E-A413-0581F6DB8909}"/>
                  </a:ext>
                </a:extLst>
              </p:cNvPr>
              <p:cNvSpPr/>
              <p:nvPr/>
            </p:nvSpPr>
            <p:spPr>
              <a:xfrm>
                <a:off x="155510" y="851174"/>
                <a:ext cx="1188235" cy="882329"/>
              </a:xfrm>
              <a:prstGeom prst="rect">
                <a:avLst/>
              </a:prstGeom>
              <a:grpFill/>
              <a:ln w="158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FangSong" panose="02010609060101010101" pitchFamily="49" charset="-122"/>
                  <a:ea typeface="FangSong" panose="02010609060101010101" pitchFamily="49" charset="-122"/>
                </a:endParaRPr>
              </a:p>
            </p:txBody>
          </p:sp>
          <p:cxnSp>
            <p:nvCxnSpPr>
              <p:cNvPr id="185" name="Straight Arrow Connector 184">
                <a:extLst>
                  <a:ext uri="{FF2B5EF4-FFF2-40B4-BE49-F238E27FC236}">
                    <a16:creationId xmlns:a16="http://schemas.microsoft.com/office/drawing/2014/main" id="{F23EF944-94EA-AC4A-A7AD-1314EA178E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6628" y="-174115"/>
                <a:ext cx="0" cy="1019669"/>
              </a:xfrm>
              <a:prstGeom prst="straightConnector1">
                <a:avLst/>
              </a:prstGeom>
              <a:grpFill/>
              <a:ln w="1587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headEnd type="none" w="sm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C3837A57-B32C-BE44-89FD-2D13B49C378F}"/>
                </a:ext>
              </a:extLst>
            </p:cNvPr>
            <p:cNvGrpSpPr/>
            <p:nvPr/>
          </p:nvGrpSpPr>
          <p:grpSpPr>
            <a:xfrm>
              <a:off x="6679954" y="3891198"/>
              <a:ext cx="2305567" cy="2827729"/>
              <a:chOff x="-875256" y="-1203102"/>
              <a:chExt cx="2305567" cy="2827729"/>
            </a:xfrm>
            <a:noFill/>
          </p:grpSpPr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8E1BC6DB-445D-6041-958F-FF453AE179C9}"/>
                  </a:ext>
                </a:extLst>
              </p:cNvPr>
              <p:cNvSpPr/>
              <p:nvPr/>
            </p:nvSpPr>
            <p:spPr>
              <a:xfrm>
                <a:off x="-875256" y="781916"/>
                <a:ext cx="2305567" cy="842711"/>
              </a:xfrm>
              <a:prstGeom prst="rect">
                <a:avLst/>
              </a:prstGeom>
              <a:grpFill/>
              <a:ln w="158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FangSong" panose="02010609060101010101" pitchFamily="49" charset="-122"/>
                  <a:ea typeface="FangSong" panose="02010609060101010101" pitchFamily="49" charset="-122"/>
                </a:endParaRPr>
              </a:p>
            </p:txBody>
          </p:sp>
          <p:cxnSp>
            <p:nvCxnSpPr>
              <p:cNvPr id="191" name="Straight Arrow Connector 190">
                <a:extLst>
                  <a:ext uri="{FF2B5EF4-FFF2-40B4-BE49-F238E27FC236}">
                    <a16:creationId xmlns:a16="http://schemas.microsoft.com/office/drawing/2014/main" id="{FEDB89D1-69C7-E642-87B3-A81D58AA75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277265" y="-1203102"/>
                <a:ext cx="9986" cy="1991014"/>
              </a:xfrm>
              <a:prstGeom prst="straightConnector1">
                <a:avLst/>
              </a:prstGeom>
              <a:grpFill/>
              <a:ln w="1587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headEnd type="none" w="sm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BE55292-E960-904B-84AA-9911C1BFC1E6}"/>
              </a:ext>
            </a:extLst>
          </p:cNvPr>
          <p:cNvSpPr txBox="1"/>
          <p:nvPr/>
        </p:nvSpPr>
        <p:spPr>
          <a:xfrm>
            <a:off x="3816944" y="201759"/>
            <a:ext cx="1742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climateinteractive.org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160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1573</TotalTime>
  <Words>288</Words>
  <Application>Microsoft Office PowerPoint</Application>
  <PresentationFormat>信纸(8.5x11 英寸)</PresentationFormat>
  <Paragraphs>40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FangSong</vt:lpstr>
      <vt:lpstr>Arial</vt:lpstr>
      <vt:lpstr>Calibri</vt:lpstr>
      <vt:lpstr>Calibri Light</vt:lpstr>
      <vt:lpstr>Helvetica</vt:lpstr>
      <vt:lpstr>Office Theme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Qiuli Fu</cp:lastModifiedBy>
  <cp:revision>18</cp:revision>
  <cp:lastPrinted>2019-09-04T19:43:59Z</cp:lastPrinted>
  <dcterms:created xsi:type="dcterms:W3CDTF">2019-04-22T19:38:19Z</dcterms:created>
  <dcterms:modified xsi:type="dcterms:W3CDTF">2021-09-28T09:18:53Z</dcterms:modified>
</cp:coreProperties>
</file>